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2" r:id="rId4"/>
    <p:sldId id="295" r:id="rId5"/>
    <p:sldId id="263" r:id="rId6"/>
    <p:sldId id="278" r:id="rId7"/>
    <p:sldId id="300" r:id="rId8"/>
    <p:sldId id="288" r:id="rId9"/>
    <p:sldId id="281" r:id="rId10"/>
    <p:sldId id="283" r:id="rId11"/>
    <p:sldId id="298" r:id="rId12"/>
    <p:sldId id="301" r:id="rId13"/>
    <p:sldId id="285" r:id="rId14"/>
    <p:sldId id="287" r:id="rId15"/>
    <p:sldId id="302" r:id="rId16"/>
    <p:sldId id="286" r:id="rId17"/>
    <p:sldId id="290" r:id="rId18"/>
    <p:sldId id="303" r:id="rId19"/>
    <p:sldId id="291" r:id="rId20"/>
    <p:sldId id="292" r:id="rId21"/>
    <p:sldId id="293" r:id="rId22"/>
    <p:sldId id="297" r:id="rId23"/>
    <p:sldId id="266" r:id="rId24"/>
    <p:sldId id="260" r:id="rId25"/>
    <p:sldId id="299" r:id="rId2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7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75525-7244-432B-99C4-BAFBB1AACF92}" type="datetimeFigureOut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B9877-CBC4-42A7-9199-4859D1CF6F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054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2D005E-869A-455D-B2F3-531306D92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6102CA-0794-4338-8808-487F239C2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86C327-DAEE-40DD-A25E-19350D21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4322-432C-461A-85C9-3F3262136105}" type="datetime1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EDED2E-D59D-44D5-A045-AC6A68C5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392E09-1087-4549-BF66-6B9A9C788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776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2A56F4-E131-48C8-A553-4F7885D8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990F1E-DECB-4823-90FC-7BBCF831F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D20CD2-532A-4A2A-8D68-039B5B8F7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17DC-2894-4CE6-9B9C-DCFC07AE77D1}" type="datetime1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23A4B4-1EED-4819-A147-1B1563A98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042336-0F12-4FFC-AF1D-AAAE641E0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1688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A2BFEF3-2BCE-43A4-8176-23A0EC2A81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682C23B-02F4-489F-8609-4F0AE4A4D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9A8674-A885-4775-B9AA-DC5C472F6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069A6-1230-457E-982A-1257D05403EE}" type="datetime1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BC3329-8A5B-4567-B02B-C2D944ECC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52B61B-3AC7-4D3D-88AC-2EA9A30B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00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1A3E4E-5D45-4214-9B38-E76AA2587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975836-A93D-4274-847A-73ECB86D2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1800"/>
            </a:lvl3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3992CE-62DC-46FB-8567-7C546B5F7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886A-8BA1-4081-97DE-39C5E17DFF96}" type="datetime1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B602AF-C209-47C3-AEE1-81C1B5D48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2EBFCB-DD14-4403-9A3C-F26EE54C2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61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E218E6-3CB4-48CB-9F76-DE021E0D1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5295D6-EA3A-49D1-9882-3F26E979B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FE9789-A689-4BFD-89B5-D73858896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7FA46-F213-45ED-B6DB-8EEDE1439657}" type="datetime1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EEAD8A-0BB7-45EF-B1FD-3D4553DED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A47DEC-E8AF-4F39-AAB3-315D5CEB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1694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09F4FA-D3A5-47C5-A3A7-BDD5FB6A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1A58F9-5F9E-48EF-BD6A-7EBBDC20F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F1BE6BC-2AE9-44CF-95D3-8317E6D1A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1986F0-A49C-46F9-8D75-998A80A05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34892-6B0D-4DC0-A1E2-3FC307B3B346}" type="datetime1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D2CB2A-BFB1-4B5A-B4BC-BB7316B6F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C477EB1-9CE1-4778-A200-040CD2708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128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51C44B-9A49-43E9-A6E5-3A620965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812960-A7FA-42A4-AC23-943FCF6A0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54E3FDB-A452-4DCF-90B7-6463C09D3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DB63189-E1D5-42C7-BAFF-A93CE3267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443181F-D5F7-4148-A183-82E086FDF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0AE174A-7A7B-46D0-B280-B22E027BE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89F4E-BDC6-4140-B375-08E9DDBB8B0F}" type="datetime1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71FB1E6-7312-4F0D-A3DF-679D3A741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BCF3E83-E5D4-4CB1-8654-BCB3236A5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347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9FF27E-DBC3-4DA6-9400-85CD71D22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570CCFE-F0F6-420E-AA22-26868DFFC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5956-CFE3-422D-AFC6-85487EF73847}" type="datetime1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E24D204-4CF8-4A7B-8685-7E1D2BB66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7B3715-9D18-49A8-B32A-DB563BAA7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712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8A6B84B-380C-4B13-96F5-31E3D472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CC0D3-6A25-48ED-87D3-AA97791A2E7E}" type="datetime1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2A2926A-F3AF-40AA-B0AC-BA21B410F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159E21-55A0-4974-BEA6-94DB3976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90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0C017C-764B-43D0-B863-A0CCEAD91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17E42B-99E8-4403-8A74-CA0CC59D6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39CDDF-C869-4A23-8415-D22D816FF8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BD4A208-EB21-4826-B134-A10C31C6F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D9191-2D40-45A6-9F86-9752B7526603}" type="datetime1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C0F16E1-3674-4FCA-B4F5-35ED0E4A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2767379-D4A2-4AF0-96D5-1ABD75516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548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26F8BB-EE20-474C-B5AE-82885D1D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6EA369F-973E-40FC-B346-6C857E9EE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2E79B29-1196-4653-A277-71EA14A70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F45A99-B024-4BCF-9441-B6D89602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3E6EE-A41D-4FEC-95B9-7248B785CB2B}" type="datetime1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D2D5889-2307-4475-8C4B-DC2E87799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24C932-B65F-435D-8DAA-EA7A3FB77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929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DB307ED-AAD3-47CA-943C-D7E8CB1D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5E35B1-7091-47FE-9110-9004A4881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33533C-5D22-41BC-B8E7-257EBCD0A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026FF-2668-4E12-AA7C-A06013FA2D9D}" type="datetime1">
              <a:rPr lang="zh-TW" altLang="en-US" smtClean="0"/>
              <a:t>2024/5/22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EC5F72-ACC3-410F-98B6-D6DB27983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64E551-60A7-4031-87F2-BA56CAA9B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778B1-2F82-465E-9B49-2A167D55E8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88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wChLCVZasA?si=9at6OJDTt-mp8WjW&amp;t=5191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wChLCVZasA?si=Od3u7Cte9aQ3_ElE&amp;start=5191" TargetMode="Externa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11.png"/><Relationship Id="rId18" Type="http://schemas.openxmlformats.org/officeDocument/2006/relationships/image" Target="../media/image17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12" Type="http://schemas.openxmlformats.org/officeDocument/2006/relationships/image" Target="../media/image101.png"/><Relationship Id="rId17" Type="http://schemas.openxmlformats.org/officeDocument/2006/relationships/image" Target="../media/image21.png"/><Relationship Id="rId2" Type="http://schemas.openxmlformats.org/officeDocument/2006/relationships/video" Target="../media/media1.mp4"/><Relationship Id="rId16" Type="http://schemas.openxmlformats.org/officeDocument/2006/relationships/image" Target="../media/image160.png"/><Relationship Id="rId1" Type="http://schemas.microsoft.com/office/2007/relationships/media" Target="../media/media1.mp4"/><Relationship Id="rId6" Type="http://schemas.openxmlformats.org/officeDocument/2006/relationships/image" Target="../media/image130.png"/><Relationship Id="rId11" Type="http://schemas.openxmlformats.org/officeDocument/2006/relationships/image" Target="../media/image90.png"/><Relationship Id="rId15" Type="http://schemas.openxmlformats.org/officeDocument/2006/relationships/image" Target="../media/image150.png"/><Relationship Id="rId10" Type="http://schemas.openxmlformats.org/officeDocument/2006/relationships/image" Target="../media/image140.png"/><Relationship Id="rId19" Type="http://schemas.openxmlformats.org/officeDocument/2006/relationships/image" Target="../media/image18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14" Type="http://schemas.openxmlformats.org/officeDocument/2006/relationships/image" Target="../media/image1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G8LxCkJqKE" TargetMode="External"/><Relationship Id="rId4" Type="http://schemas.openxmlformats.org/officeDocument/2006/relationships/hyperlink" Target="https://www.youtube.com/watch?v=jG8LxCkJqK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0SRCvkXIbY" TargetMode="External"/><Relationship Id="rId4" Type="http://schemas.openxmlformats.org/officeDocument/2006/relationships/hyperlink" Target="https://www.youtube.com/watch?v=x0SRCvkXIbY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9D05E13-2A04-4B64-A914-5C580E80B0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1" t="6766" r="4809"/>
          <a:stretch/>
        </p:blipFill>
        <p:spPr>
          <a:xfrm>
            <a:off x="8001000" y="5004157"/>
            <a:ext cx="1143000" cy="185384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F665323-0072-4E1A-BBE4-3AAE653665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TW" sz="6000" dirty="0"/>
              <a:t> </a:t>
            </a:r>
            <a:br>
              <a:rPr lang="en-US" altLang="zh-TW" sz="6000" dirty="0"/>
            </a:br>
            <a:r>
              <a:rPr lang="en-US" altLang="zh-TW" sz="6000" dirty="0"/>
              <a:t>Project Competition</a:t>
            </a:r>
            <a:br>
              <a:rPr lang="en-US" altLang="zh-TW" sz="6000" dirty="0"/>
            </a:br>
            <a:endParaRPr lang="zh-TW" altLang="en-US" sz="6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D6581CC-0085-4F26-BA32-28B481545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133599"/>
          </a:xfrm>
        </p:spPr>
        <p:txBody>
          <a:bodyPr>
            <a:normAutofit/>
          </a:bodyPr>
          <a:lstStyle/>
          <a:p>
            <a:pPr algn="l"/>
            <a:endParaRPr lang="en-US" altLang="zh-TW" sz="2000" dirty="0"/>
          </a:p>
          <a:p>
            <a:pPr algn="l"/>
            <a:r>
              <a:rPr lang="en-US" altLang="zh-TW" sz="2000" dirty="0"/>
              <a:t>	</a:t>
            </a:r>
          </a:p>
          <a:p>
            <a:pPr algn="l"/>
            <a:r>
              <a:rPr lang="en-US" altLang="zh-TW" sz="2000" dirty="0"/>
              <a:t>Advisor:	</a:t>
            </a:r>
            <a:r>
              <a:rPr lang="zh-TW" altLang="en-US" sz="2000" dirty="0"/>
              <a:t>葉廷仁 教授</a:t>
            </a:r>
            <a:endParaRPr lang="en-US" altLang="zh-TW" sz="2000" dirty="0"/>
          </a:p>
          <a:p>
            <a:pPr algn="l"/>
            <a:r>
              <a:rPr lang="en-US" altLang="zh-TW" sz="2000" dirty="0"/>
              <a:t>TAs:		</a:t>
            </a:r>
            <a:r>
              <a:rPr lang="zh-TW" altLang="en-US" sz="2000" dirty="0"/>
              <a:t>董祐華 林容緣 張弘豫 陳仕昕</a:t>
            </a:r>
            <a:endParaRPr lang="en-US" altLang="zh-TW" sz="2000" dirty="0"/>
          </a:p>
          <a:p>
            <a:pPr algn="l"/>
            <a:r>
              <a:rPr lang="en-US" altLang="zh-TW" sz="2000" dirty="0"/>
              <a:t>Date:	</a:t>
            </a:r>
            <a:r>
              <a:rPr lang="zh-TW" altLang="en-US" sz="2000" dirty="0"/>
              <a:t> </a:t>
            </a:r>
            <a:r>
              <a:rPr lang="en-US" altLang="zh-TW" sz="2000" dirty="0"/>
              <a:t>	2024/05/22	</a:t>
            </a:r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DA0963-EC63-4770-A972-66DFB167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488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862F275-DBF1-469A-B66B-2CF0010A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2. Simulation</a:t>
            </a:r>
            <a:r>
              <a:rPr lang="zh-TW" altLang="en-US" dirty="0"/>
              <a:t> </a:t>
            </a:r>
            <a:r>
              <a:rPr lang="en-US" altLang="zh-TW" dirty="0"/>
              <a:t>Contest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DD94934-DE3C-4E75-8BF8-C46CC9E92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04" y="1825625"/>
            <a:ext cx="8657393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Implementation:</a:t>
            </a:r>
          </a:p>
          <a:p>
            <a:pPr lvl="1"/>
            <a:endParaRPr lang="en-US" altLang="zh-TW" sz="2000" dirty="0"/>
          </a:p>
          <a:p>
            <a:pPr marL="342900" lvl="1" indent="0">
              <a:buNone/>
            </a:pPr>
            <a:r>
              <a:rPr lang="en-US" altLang="zh-TW" sz="2000" dirty="0"/>
              <a:t>(1) &gt;&gt;</a:t>
            </a:r>
            <a:r>
              <a:rPr lang="en-US" altLang="zh-TW" sz="2000" i="1" dirty="0" err="1">
                <a:solidFill>
                  <a:srgbClr val="FF0000"/>
                </a:solidFill>
              </a:rPr>
              <a:t>roslaunch</a:t>
            </a:r>
            <a:r>
              <a:rPr lang="en-US" altLang="zh-TW" sz="2000" i="1" dirty="0">
                <a:solidFill>
                  <a:srgbClr val="FF0000"/>
                </a:solidFill>
              </a:rPr>
              <a:t> </a:t>
            </a:r>
            <a:r>
              <a:rPr lang="en-US" altLang="zh-TW" sz="2000" i="1" dirty="0" err="1">
                <a:solidFill>
                  <a:srgbClr val="FF0000"/>
                </a:solidFill>
              </a:rPr>
              <a:t>myplan</a:t>
            </a:r>
            <a:r>
              <a:rPr lang="en-US" altLang="zh-TW" sz="2000" i="1" dirty="0">
                <a:solidFill>
                  <a:srgbClr val="FF0000"/>
                </a:solidFill>
              </a:rPr>
              <a:t> 0_demo.launch</a:t>
            </a:r>
          </a:p>
          <a:p>
            <a:pPr marL="800100" lvl="1" indent="-457200">
              <a:buAutoNum type="arabicParenBoth"/>
            </a:pPr>
            <a:endParaRPr lang="en-US" altLang="zh-TW" sz="2000" i="1" dirty="0">
              <a:solidFill>
                <a:srgbClr val="FF0000"/>
              </a:solidFill>
            </a:endParaRPr>
          </a:p>
          <a:p>
            <a:pPr marL="342900" lvl="1" indent="0">
              <a:buNone/>
            </a:pPr>
            <a:r>
              <a:rPr lang="en-US" altLang="zh-TW" sz="2000" dirty="0"/>
              <a:t>(2) &gt;&gt;</a:t>
            </a:r>
            <a:r>
              <a:rPr lang="en-US" altLang="zh-TW" sz="2000" i="1" dirty="0" err="1">
                <a:solidFill>
                  <a:srgbClr val="FF0000"/>
                </a:solidFill>
              </a:rPr>
              <a:t>rosrun</a:t>
            </a:r>
            <a:r>
              <a:rPr lang="en-US" altLang="zh-TW" sz="2000" i="1" dirty="0">
                <a:solidFill>
                  <a:srgbClr val="FF0000"/>
                </a:solidFill>
              </a:rPr>
              <a:t> </a:t>
            </a:r>
            <a:r>
              <a:rPr lang="en-US" altLang="zh-TW" sz="2000" i="1" dirty="0" err="1">
                <a:solidFill>
                  <a:srgbClr val="FF0000"/>
                </a:solidFill>
              </a:rPr>
              <a:t>myplan</a:t>
            </a:r>
            <a:r>
              <a:rPr lang="en-US" altLang="zh-TW" sz="2000" i="1" dirty="0">
                <a:solidFill>
                  <a:srgbClr val="FF0000"/>
                </a:solidFill>
              </a:rPr>
              <a:t> 0_hanoi_planner.py</a:t>
            </a:r>
            <a:endParaRPr lang="en-US" altLang="zh-TW" sz="2000" i="1" dirty="0"/>
          </a:p>
          <a:p>
            <a:pPr marL="342900" lvl="1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800100" lvl="1" indent="-457200">
              <a:buFont typeface="+mj-lt"/>
              <a:buAutoNum type="arabicPeriod"/>
            </a:pPr>
            <a:endParaRPr lang="en-US" altLang="zh-TW" sz="2000" dirty="0"/>
          </a:p>
          <a:p>
            <a:pPr marL="800100" lvl="1" indent="-457200">
              <a:buFont typeface="+mj-lt"/>
              <a:buAutoNum type="arabicPeriod"/>
            </a:pPr>
            <a:endParaRPr lang="en-US" altLang="zh-TW" sz="2000" dirty="0"/>
          </a:p>
        </p:txBody>
      </p:sp>
      <p:sp>
        <p:nvSpPr>
          <p:cNvPr id="4" name="內容版面配置區 6">
            <a:extLst>
              <a:ext uri="{FF2B5EF4-FFF2-40B4-BE49-F238E27FC236}">
                <a16:creationId xmlns:a16="http://schemas.microsoft.com/office/drawing/2014/main" id="{FD2763C3-B628-4830-B232-9ED31A731DFF}"/>
              </a:ext>
            </a:extLst>
          </p:cNvPr>
          <p:cNvSpPr txBox="1">
            <a:spLocks/>
          </p:cNvSpPr>
          <p:nvPr/>
        </p:nvSpPr>
        <p:spPr>
          <a:xfrm>
            <a:off x="301656" y="200465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742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862F275-DBF1-469A-B66B-2CF0010A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/>
              <a:t>Real Arm Contest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DD94934-DE3C-4E75-8BF8-C46CC9E92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04" y="1825625"/>
            <a:ext cx="7789045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競賽內容</a:t>
            </a:r>
            <a:r>
              <a:rPr lang="en-US" altLang="zh-TW" dirty="0"/>
              <a:t>:</a:t>
            </a:r>
            <a:endParaRPr lang="en-US" altLang="zh-TW" sz="2000" dirty="0"/>
          </a:p>
          <a:p>
            <a:pPr marL="342900" lvl="1" indent="0">
              <a:lnSpc>
                <a:spcPct val="150000"/>
              </a:lnSpc>
              <a:buNone/>
            </a:pPr>
            <a:r>
              <a:rPr lang="en-US" altLang="zh-TW" sz="2000" dirty="0"/>
              <a:t>	6/19(</a:t>
            </a:r>
            <a:r>
              <a:rPr lang="zh-TW" altLang="en-US" sz="2000" dirty="0"/>
              <a:t>三</a:t>
            </a:r>
            <a:r>
              <a:rPr lang="en-US" altLang="zh-TW" sz="2000" dirty="0"/>
              <a:t>) </a:t>
            </a:r>
            <a:r>
              <a:rPr lang="zh-TW" altLang="en-US" sz="2000" dirty="0"/>
              <a:t>上課時間，會在</a:t>
            </a:r>
            <a:r>
              <a:rPr lang="en-US" altLang="zh-TW" sz="2000" dirty="0"/>
              <a:t>R402</a:t>
            </a:r>
            <a:r>
              <a:rPr lang="zh-TW" altLang="en-US" sz="2000" dirty="0"/>
              <a:t>舉行實體競賽，內容如下頁影片所示，並加上障礙物。各組手臂</a:t>
            </a:r>
            <a:r>
              <a:rPr lang="zh-TW" altLang="en-US" sz="2000" u="sng" dirty="0"/>
              <a:t>鎖在自己的木板上</a:t>
            </a:r>
            <a:r>
              <a:rPr lang="zh-TW" altLang="en-US" sz="2000" dirty="0"/>
              <a:t>比賽，出場順序當場抽籤。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marL="342900" lvl="1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800100" lvl="1" indent="-457200">
              <a:buFont typeface="+mj-lt"/>
              <a:buAutoNum type="arabicPeriod"/>
            </a:pPr>
            <a:endParaRPr lang="en-US" altLang="zh-TW" sz="2000" dirty="0"/>
          </a:p>
          <a:p>
            <a:pPr marL="800100" lvl="1" indent="-457200">
              <a:buFont typeface="+mj-lt"/>
              <a:buAutoNum type="arabicPeriod"/>
            </a:pPr>
            <a:endParaRPr lang="en-US" altLang="zh-TW" sz="2000" dirty="0"/>
          </a:p>
        </p:txBody>
      </p:sp>
      <p:sp>
        <p:nvSpPr>
          <p:cNvPr id="4" name="內容版面配置區 6">
            <a:extLst>
              <a:ext uri="{FF2B5EF4-FFF2-40B4-BE49-F238E27FC236}">
                <a16:creationId xmlns:a16="http://schemas.microsoft.com/office/drawing/2014/main" id="{FD2763C3-B628-4830-B232-9ED31A731DFF}"/>
              </a:ext>
            </a:extLst>
          </p:cNvPr>
          <p:cNvSpPr txBox="1">
            <a:spLocks/>
          </p:cNvSpPr>
          <p:nvPr/>
        </p:nvSpPr>
        <p:spPr>
          <a:xfrm>
            <a:off x="301656" y="200465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2388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6">
            <a:extLst>
              <a:ext uri="{FF2B5EF4-FFF2-40B4-BE49-F238E27FC236}">
                <a16:creationId xmlns:a16="http://schemas.microsoft.com/office/drawing/2014/main" id="{7C3443BB-D4B1-406F-A71A-DBAE6D76B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657393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Demo</a:t>
            </a:r>
          </a:p>
          <a:p>
            <a:pPr marL="0" indent="0">
              <a:buNone/>
            </a:pPr>
            <a:endParaRPr lang="en-US" altLang="zh-TW" sz="20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CB01A0D-5225-427D-9A4D-8711E86B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/>
              <a:t>Real Arm Contest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E49F6F-A24C-4C04-9638-11D35CB93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5" name="矩形 4">
            <a:hlinkClick r:id="rId3"/>
            <a:extLst>
              <a:ext uri="{FF2B5EF4-FFF2-40B4-BE49-F238E27FC236}">
                <a16:creationId xmlns:a16="http://schemas.microsoft.com/office/drawing/2014/main" id="{D5AC84FA-E5F6-49E5-9DC8-26D6184A731B}"/>
              </a:ext>
            </a:extLst>
          </p:cNvPr>
          <p:cNvSpPr/>
          <p:nvPr/>
        </p:nvSpPr>
        <p:spPr>
          <a:xfrm>
            <a:off x="1326311" y="5568873"/>
            <a:ext cx="6491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u="sng" dirty="0">
                <a:solidFill>
                  <a:srgbClr val="0070C0"/>
                </a:solidFill>
              </a:rPr>
              <a:t>https://youtu.be/qwChLCVZasA?si=9at6OJDTt-mp8WjW&amp;t=5191</a:t>
            </a:r>
            <a:endParaRPr lang="zh-TW" altLang="en-US" u="sng" dirty="0">
              <a:solidFill>
                <a:srgbClr val="0070C0"/>
              </a:solidFill>
            </a:endParaRPr>
          </a:p>
        </p:txBody>
      </p:sp>
      <p:pic>
        <p:nvPicPr>
          <p:cNvPr id="7" name="線上媒體 6">
            <a:hlinkClick r:id="" action="ppaction://media"/>
            <a:extLst>
              <a:ext uri="{FF2B5EF4-FFF2-40B4-BE49-F238E27FC236}">
                <a16:creationId xmlns:a16="http://schemas.microsoft.com/office/drawing/2014/main" id="{516DECD6-84FB-415B-AA04-43917F70930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92000" y="2280059"/>
            <a:ext cx="57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42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16FB2F8A-009F-4D00-8F7D-E325FF464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8" t="6444" r="8665" b="6168"/>
          <a:stretch/>
        </p:blipFill>
        <p:spPr>
          <a:xfrm>
            <a:off x="2121952" y="4190005"/>
            <a:ext cx="2403891" cy="2455311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D862F275-DBF1-469A-B66B-2CF0010A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/>
              <a:t>Real Arm Contest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>
                <a:extLst>
                  <a:ext uri="{FF2B5EF4-FFF2-40B4-BE49-F238E27FC236}">
                    <a16:creationId xmlns:a16="http://schemas.microsoft.com/office/drawing/2014/main" id="{CDD94934-DE3C-4E75-8BF8-C46CC9E921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657393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Hardware Setup</a:t>
                </a:r>
              </a:p>
              <a:p>
                <a:pPr marL="800100" lvl="1" indent="-457200">
                  <a:buFont typeface="+mj-lt"/>
                  <a:buAutoNum type="arabicPeriod"/>
                </a:pPr>
                <a:r>
                  <a:rPr lang="en-US" altLang="zh-TW" sz="2000" dirty="0"/>
                  <a:t>Connect 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electromagnet</a:t>
                </a:r>
                <a:r>
                  <a:rPr lang="en-US" altLang="zh-TW" sz="2000" dirty="0"/>
                  <a:t> to driver board (</a:t>
                </a:r>
                <a:r>
                  <a:rPr lang="en-US" altLang="zh-TW" sz="2000" dirty="0" err="1">
                    <a:solidFill>
                      <a:srgbClr val="FF0000"/>
                    </a:solidFill>
                  </a:rPr>
                  <a:t>ElecMag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TW" sz="2000" dirty="0"/>
                  <a:t>).</a:t>
                </a:r>
              </a:p>
              <a:p>
                <a:pPr marL="800100" lvl="1" indent="-457200">
                  <a:buFont typeface="+mj-lt"/>
                  <a:buAutoNum type="arabicPeriod"/>
                </a:pPr>
                <a:r>
                  <a:rPr lang="en-US" altLang="zh-TW" sz="2000" dirty="0"/>
                  <a:t>Stick two sheets of graph paper onto the wooden board.</a:t>
                </a:r>
              </a:p>
              <a:p>
                <a:pPr marL="800100" lvl="1" indent="-457200">
                  <a:buFont typeface="+mj-lt"/>
                  <a:buAutoNum type="arabicPeriod"/>
                </a:pPr>
                <a:r>
                  <a:rPr lang="en-US" altLang="zh-TW" sz="2000" dirty="0"/>
                  <a:t>Secure the 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robot arm</a:t>
                </a:r>
                <a:r>
                  <a:rPr lang="en-US" altLang="zh-TW" sz="2000" dirty="0"/>
                  <a:t> to the board.</a:t>
                </a:r>
              </a:p>
              <a:p>
                <a:pPr marL="800100" lvl="1" indent="-457200">
                  <a:buFont typeface="+mj-lt"/>
                  <a:buAutoNum type="arabicPeriod"/>
                </a:pPr>
                <a:r>
                  <a:rPr lang="en-US" altLang="zh-TW" sz="2000" dirty="0"/>
                  <a:t>Secure the </a:t>
                </a:r>
                <a:r>
                  <a:rPr lang="en-US" altLang="zh-TW" sz="2000" dirty="0" err="1">
                    <a:solidFill>
                      <a:srgbClr val="FF0000"/>
                    </a:solidFill>
                  </a:rPr>
                  <a:t>hanoi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-base</a:t>
                </a:r>
                <a:r>
                  <a:rPr lang="en-US" altLang="zh-TW" sz="2000" dirty="0"/>
                  <a:t> to the board.</a:t>
                </a:r>
              </a:p>
              <a:p>
                <a:pPr marL="800100" lvl="1" indent="-457200">
                  <a:buFont typeface="+mj-lt"/>
                  <a:buAutoNum type="arabicPeriod"/>
                </a:pPr>
                <a:r>
                  <a:rPr lang="en-US" altLang="zh-TW" sz="2000" dirty="0"/>
                  <a:t>Manage the wires to ensure stability.</a:t>
                </a:r>
              </a:p>
              <a:p>
                <a:pPr marL="800100" lvl="1" indent="-457200">
                  <a:buFont typeface="+mj-lt"/>
                  <a:buAutoNum type="arabicPeriod"/>
                </a:pPr>
                <a:endParaRPr lang="en-US" altLang="zh-TW" sz="2000" dirty="0"/>
              </a:p>
              <a:p>
                <a:pPr marL="800100" lvl="1" indent="-457200">
                  <a:buFont typeface="+mj-lt"/>
                  <a:buAutoNum type="arabicPeriod"/>
                </a:pPr>
                <a:endParaRPr lang="en-US" altLang="zh-TW" dirty="0"/>
              </a:p>
              <a:p>
                <a:pPr marL="800100" lvl="1" indent="-457200">
                  <a:buFont typeface="+mj-lt"/>
                  <a:buAutoNum type="arabicPeriod"/>
                </a:pPr>
                <a:endParaRPr lang="en-US" altLang="zh-TW" dirty="0"/>
              </a:p>
              <a:p>
                <a:pPr marL="800100" lvl="1" indent="-457200">
                  <a:buFont typeface="+mj-lt"/>
                  <a:buAutoNum type="arabicPeriod"/>
                </a:pPr>
                <a:endParaRPr lang="en-US" altLang="zh-TW" dirty="0"/>
              </a:p>
              <a:p>
                <a:pPr marL="800100" lvl="1" indent="-457200">
                  <a:buFont typeface="+mj-lt"/>
                  <a:buAutoNum type="arabicPeriod"/>
                </a:pPr>
                <a:endParaRPr lang="en-US" altLang="zh-TW" dirty="0"/>
              </a:p>
              <a:p>
                <a:pPr marL="0" indent="0">
                  <a:buNone/>
                </a:pPr>
                <a:endParaRPr lang="en-US" altLang="zh-TW" sz="2000" dirty="0"/>
              </a:p>
            </p:txBody>
          </p:sp>
        </mc:Choice>
        <mc:Fallback xmlns="">
          <p:sp>
            <p:nvSpPr>
              <p:cNvPr id="7" name="內容版面配置區 6">
                <a:extLst>
                  <a:ext uri="{FF2B5EF4-FFF2-40B4-BE49-F238E27FC236}">
                    <a16:creationId xmlns:a16="http://schemas.microsoft.com/office/drawing/2014/main" id="{CDD94934-DE3C-4E75-8BF8-C46CC9E921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657393" cy="4351338"/>
              </a:xfrm>
              <a:blipFill>
                <a:blip r:embed="rId3"/>
                <a:stretch>
                  <a:fillRect l="-91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內容版面配置區 6">
            <a:extLst>
              <a:ext uri="{FF2B5EF4-FFF2-40B4-BE49-F238E27FC236}">
                <a16:creationId xmlns:a16="http://schemas.microsoft.com/office/drawing/2014/main" id="{FD2763C3-B628-4830-B232-9ED31A731DFF}"/>
              </a:ext>
            </a:extLst>
          </p:cNvPr>
          <p:cNvSpPr txBox="1">
            <a:spLocks/>
          </p:cNvSpPr>
          <p:nvPr/>
        </p:nvSpPr>
        <p:spPr>
          <a:xfrm>
            <a:off x="301656" y="200465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38D50324-540E-499F-BBCF-BEEEFB7D761A}"/>
              </a:ext>
            </a:extLst>
          </p:cNvPr>
          <p:cNvGrpSpPr/>
          <p:nvPr/>
        </p:nvGrpSpPr>
        <p:grpSpPr>
          <a:xfrm rot="5400000">
            <a:off x="4570091" y="4691606"/>
            <a:ext cx="2617392" cy="1617041"/>
            <a:chOff x="1109708" y="4120594"/>
            <a:chExt cx="2960152" cy="18288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AA44650-08F9-40DD-9EF4-8D262A205563}"/>
                </a:ext>
              </a:extLst>
            </p:cNvPr>
            <p:cNvSpPr/>
            <p:nvPr/>
          </p:nvSpPr>
          <p:spPr>
            <a:xfrm rot="16200000">
              <a:off x="1651246" y="3579056"/>
              <a:ext cx="1828800" cy="29118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65DA622C-6BBB-4C4E-8DFF-8F5DECDBC0C9}"/>
                </a:ext>
              </a:extLst>
            </p:cNvPr>
            <p:cNvSpPr txBox="1"/>
            <p:nvPr/>
          </p:nvSpPr>
          <p:spPr>
            <a:xfrm>
              <a:off x="1188720" y="4711827"/>
              <a:ext cx="86106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Robot</a:t>
              </a:r>
            </a:p>
            <a:p>
              <a:pPr algn="ctr"/>
              <a:r>
                <a:rPr lang="en-US" altLang="zh-TW" dirty="0"/>
                <a:t>Arm</a:t>
              </a:r>
              <a:endParaRPr lang="zh-TW" altLang="en-US" dirty="0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8AEC1B3C-C6C6-49E3-8A00-676E83200B63}"/>
                </a:ext>
              </a:extLst>
            </p:cNvPr>
            <p:cNvSpPr/>
            <p:nvPr/>
          </p:nvSpPr>
          <p:spPr>
            <a:xfrm>
              <a:off x="3078480" y="4297791"/>
              <a:ext cx="342900" cy="3429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75113243-30DD-430B-BDCA-D2361D2CAFD4}"/>
                </a:ext>
              </a:extLst>
            </p:cNvPr>
            <p:cNvSpPr/>
            <p:nvPr/>
          </p:nvSpPr>
          <p:spPr>
            <a:xfrm>
              <a:off x="3078480" y="4865871"/>
              <a:ext cx="342900" cy="3429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E364B6E8-D4D3-405A-9A89-4E8F65E619E8}"/>
                </a:ext>
              </a:extLst>
            </p:cNvPr>
            <p:cNvSpPr/>
            <p:nvPr/>
          </p:nvSpPr>
          <p:spPr>
            <a:xfrm>
              <a:off x="3078480" y="5424452"/>
              <a:ext cx="342900" cy="3429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F79F4FA-E99F-4145-B279-018EDF8D0884}"/>
                </a:ext>
              </a:extLst>
            </p:cNvPr>
            <p:cNvCxnSpPr>
              <a:cxnSpLocks/>
            </p:cNvCxnSpPr>
            <p:nvPr/>
          </p:nvCxnSpPr>
          <p:spPr>
            <a:xfrm>
              <a:off x="1950312" y="5080755"/>
              <a:ext cx="384048" cy="0"/>
            </a:xfrm>
            <a:prstGeom prst="line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B8153AE-9E15-4351-B946-259EA984131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758288" y="4888730"/>
              <a:ext cx="384048" cy="0"/>
            </a:xfrm>
            <a:prstGeom prst="line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EFB3CD77-4F2E-4775-A811-75D7A92D145D}"/>
                </a:ext>
              </a:extLst>
            </p:cNvPr>
            <p:cNvSpPr/>
            <p:nvPr/>
          </p:nvSpPr>
          <p:spPr>
            <a:xfrm>
              <a:off x="1927451" y="5047862"/>
              <a:ext cx="45719" cy="4571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85C995A2-E39E-4211-87EF-5996907D72D9}"/>
                </a:ext>
              </a:extLst>
            </p:cNvPr>
            <p:cNvSpPr/>
            <p:nvPr/>
          </p:nvSpPr>
          <p:spPr>
            <a:xfrm>
              <a:off x="3227070" y="4446381"/>
              <a:ext cx="45719" cy="4571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ACE9E564-101A-4CEC-85B7-15DB5D7C31A9}"/>
                </a:ext>
              </a:extLst>
            </p:cNvPr>
            <p:cNvSpPr/>
            <p:nvPr/>
          </p:nvSpPr>
          <p:spPr>
            <a:xfrm>
              <a:off x="3227070" y="5002143"/>
              <a:ext cx="45719" cy="4571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7A6CD628-9AF1-4807-91F9-60D1BC5DF305}"/>
                </a:ext>
              </a:extLst>
            </p:cNvPr>
            <p:cNvSpPr/>
            <p:nvPr/>
          </p:nvSpPr>
          <p:spPr>
            <a:xfrm>
              <a:off x="3227070" y="5573042"/>
              <a:ext cx="45719" cy="4571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767D4103-0AC4-4437-B97F-DB388071A997}"/>
                    </a:ext>
                  </a:extLst>
                </p:cNvPr>
                <p:cNvSpPr txBox="1"/>
                <p:nvPr/>
              </p:nvSpPr>
              <p:spPr>
                <a:xfrm>
                  <a:off x="3321064" y="4164231"/>
                  <a:ext cx="739140" cy="5833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1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TW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.25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12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0.15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TW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767D4103-0AC4-4437-B97F-DB388071A9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064" y="4164231"/>
                  <a:ext cx="739140" cy="583301"/>
                </a:xfrm>
                <a:prstGeom prst="rect">
                  <a:avLst/>
                </a:prstGeom>
                <a:blipFill>
                  <a:blip r:embed="rId4"/>
                  <a:stretch>
                    <a:fillRect l="-1058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963CF845-436D-4E5A-A842-3BDD9674035B}"/>
                    </a:ext>
                  </a:extLst>
                </p:cNvPr>
                <p:cNvSpPr txBox="1"/>
                <p:nvPr/>
              </p:nvSpPr>
              <p:spPr>
                <a:xfrm>
                  <a:off x="3330720" y="4752961"/>
                  <a:ext cx="739140" cy="5833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1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TW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.25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12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altLang="zh-TW" sz="12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TW" sz="12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TW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963CF845-436D-4E5A-A842-3BDD967403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720" y="4752961"/>
                  <a:ext cx="739140" cy="583301"/>
                </a:xfrm>
                <a:prstGeom prst="rect">
                  <a:avLst/>
                </a:prstGeom>
                <a:blipFill>
                  <a:blip r:embed="rId5"/>
                  <a:stretch>
                    <a:fillRect l="-1190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F8CDB4D9-82D8-4C84-B959-FE377C4DD2D8}"/>
                    </a:ext>
                  </a:extLst>
                </p:cNvPr>
                <p:cNvSpPr txBox="1"/>
                <p:nvPr/>
              </p:nvSpPr>
              <p:spPr>
                <a:xfrm>
                  <a:off x="3321064" y="5327110"/>
                  <a:ext cx="739140" cy="5833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TW" sz="1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TW" sz="12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zh-TW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.25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12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−0.15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TW" sz="12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TW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F8CDB4D9-82D8-4C84-B959-FE377C4DD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1064" y="5327110"/>
                  <a:ext cx="739140" cy="583301"/>
                </a:xfrm>
                <a:prstGeom prst="rect">
                  <a:avLst/>
                </a:prstGeom>
                <a:blipFill>
                  <a:blip r:embed="rId6"/>
                  <a:stretch>
                    <a:fillRect l="-1058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98628B9-890F-4674-AE08-D72FC9635895}"/>
              </a:ext>
            </a:extLst>
          </p:cNvPr>
          <p:cNvGrpSpPr/>
          <p:nvPr/>
        </p:nvGrpSpPr>
        <p:grpSpPr>
          <a:xfrm>
            <a:off x="6781778" y="4199525"/>
            <a:ext cx="1858720" cy="1884307"/>
            <a:chOff x="2885688" y="4785658"/>
            <a:chExt cx="1858720" cy="1884307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4B201933-D806-48B3-9C44-C3241D451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2885688" y="4785658"/>
              <a:ext cx="1858720" cy="18843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620CA63F-68E7-4C67-B32F-0F5F092C8716}"/>
                </a:ext>
              </a:extLst>
            </p:cNvPr>
            <p:cNvGrpSpPr/>
            <p:nvPr/>
          </p:nvGrpSpPr>
          <p:grpSpPr>
            <a:xfrm>
              <a:off x="3686231" y="4943779"/>
              <a:ext cx="362440" cy="344096"/>
              <a:chOff x="7924246" y="5008919"/>
              <a:chExt cx="362440" cy="344096"/>
            </a:xfrm>
          </p:grpSpPr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4C759B09-788E-4BB1-920A-743DF4109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7107" y="5016327"/>
                <a:ext cx="1" cy="336688"/>
              </a:xfrm>
              <a:prstGeom prst="line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B2B9CF10-9D52-4418-B428-AB96C52598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47107" y="5016327"/>
                <a:ext cx="339579" cy="1"/>
              </a:xfrm>
              <a:prstGeom prst="line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14854E4E-52D8-4BF7-9BD3-0A20BB53E8C9}"/>
                  </a:ext>
                </a:extLst>
              </p:cNvPr>
              <p:cNvSpPr/>
              <p:nvPr/>
            </p:nvSpPr>
            <p:spPr>
              <a:xfrm rot="5400000">
                <a:off x="7924246" y="5008919"/>
                <a:ext cx="45719" cy="45719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pic>
        <p:nvPicPr>
          <p:cNvPr id="41" name="圖片 40">
            <a:extLst>
              <a:ext uri="{FF2B5EF4-FFF2-40B4-BE49-F238E27FC236}">
                <a16:creationId xmlns:a16="http://schemas.microsoft.com/office/drawing/2014/main" id="{59AD5AC1-54B0-45FD-B445-EF36781220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1327" r="56456" b="23755"/>
          <a:stretch/>
        </p:blipFill>
        <p:spPr>
          <a:xfrm>
            <a:off x="297438" y="5022651"/>
            <a:ext cx="1617041" cy="972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30FEBA04-C8A6-4FBC-B9BF-866037052016}"/>
              </a:ext>
            </a:extLst>
          </p:cNvPr>
          <p:cNvSpPr/>
          <p:nvPr/>
        </p:nvSpPr>
        <p:spPr>
          <a:xfrm>
            <a:off x="2857500" y="5582315"/>
            <a:ext cx="329732" cy="564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2275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DD94934-DE3C-4E75-8BF8-C46CC9E92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657393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Firmware Setup</a:t>
            </a:r>
          </a:p>
          <a:p>
            <a:pPr marL="800100" lvl="1" indent="-457200">
              <a:buFont typeface="+mj-lt"/>
              <a:buAutoNum type="arabicPeriod" startAt="6"/>
            </a:pPr>
            <a:r>
              <a:rPr lang="en-US" altLang="zh-TW" sz="2000" dirty="0"/>
              <a:t>Download new “</a:t>
            </a:r>
            <a:r>
              <a:rPr lang="en-US" altLang="zh-TW" sz="2000" dirty="0" err="1">
                <a:solidFill>
                  <a:srgbClr val="0070C0"/>
                </a:solidFill>
              </a:rPr>
              <a:t>Robotics_ST</a:t>
            </a:r>
            <a:r>
              <a:rPr lang="en-US" altLang="zh-TW" sz="2000" dirty="0"/>
              <a:t>”</a:t>
            </a:r>
            <a:r>
              <a:rPr lang="zh-TW" altLang="en-US" sz="2000" dirty="0"/>
              <a:t> </a:t>
            </a:r>
            <a:r>
              <a:rPr lang="en-US" altLang="zh-TW" sz="2000" dirty="0"/>
              <a:t>from </a:t>
            </a:r>
            <a:r>
              <a:rPr lang="en-US" altLang="zh-TW" sz="2000" dirty="0" err="1"/>
              <a:t>elearn</a:t>
            </a:r>
            <a:r>
              <a:rPr lang="en-US" altLang="zh-TW" sz="2000" dirty="0"/>
              <a:t> and paste into </a:t>
            </a:r>
            <a:r>
              <a:rPr lang="en-US" altLang="zh-TW" sz="2000" dirty="0">
                <a:solidFill>
                  <a:srgbClr val="0070C0"/>
                </a:solidFill>
              </a:rPr>
              <a:t>main.cpp</a:t>
            </a:r>
            <a:endParaRPr lang="en-US" altLang="zh-TW" sz="2000" dirty="0"/>
          </a:p>
          <a:p>
            <a:pPr marL="800100" lvl="1" indent="-457200">
              <a:buFont typeface="+mj-lt"/>
              <a:buAutoNum type="arabicPeriod" startAt="6"/>
            </a:pPr>
            <a:r>
              <a:rPr lang="en-US" altLang="zh-TW" sz="2000" dirty="0"/>
              <a:t>Modify the parameters.</a:t>
            </a:r>
          </a:p>
          <a:p>
            <a:pPr marL="342900" lvl="1" indent="0">
              <a:buNone/>
            </a:pPr>
            <a:endParaRPr lang="en-US" altLang="zh-TW" dirty="0"/>
          </a:p>
          <a:p>
            <a:pPr marL="800100" lvl="1" indent="-457200">
              <a:buFont typeface="+mj-lt"/>
              <a:buAutoNum type="arabicPeriod" startAt="5"/>
            </a:pPr>
            <a:endParaRPr lang="en-US" altLang="zh-TW" dirty="0"/>
          </a:p>
          <a:p>
            <a:pPr marL="800100" lvl="1" indent="-457200">
              <a:buFont typeface="+mj-lt"/>
              <a:buAutoNum type="arabicPeriod" startAt="5"/>
            </a:pPr>
            <a:endParaRPr lang="en-US" altLang="zh-TW" dirty="0"/>
          </a:p>
          <a:p>
            <a:pPr marL="0" indent="0">
              <a:buNone/>
            </a:pPr>
            <a:endParaRPr lang="en-US" altLang="zh-TW" sz="2000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54348D41-F0CA-47A8-AD40-0FECB4739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2250"/>
          <a:stretch/>
        </p:blipFill>
        <p:spPr>
          <a:xfrm>
            <a:off x="1176684" y="3000545"/>
            <a:ext cx="3394503" cy="3664693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D862F275-DBF1-469A-B66B-2CF0010A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/>
              <a:t>Real Arm Contest</a:t>
            </a:r>
            <a:endParaRPr lang="zh-TW" altLang="en-US" dirty="0"/>
          </a:p>
        </p:txBody>
      </p:sp>
      <p:sp>
        <p:nvSpPr>
          <p:cNvPr id="4" name="內容版面配置區 6">
            <a:extLst>
              <a:ext uri="{FF2B5EF4-FFF2-40B4-BE49-F238E27FC236}">
                <a16:creationId xmlns:a16="http://schemas.microsoft.com/office/drawing/2014/main" id="{FD2763C3-B628-4830-B232-9ED31A731DFF}"/>
              </a:ext>
            </a:extLst>
          </p:cNvPr>
          <p:cNvSpPr txBox="1">
            <a:spLocks/>
          </p:cNvSpPr>
          <p:nvPr/>
        </p:nvSpPr>
        <p:spPr>
          <a:xfrm>
            <a:off x="301656" y="200465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8E73485-A7CA-439C-9BF4-74F69555ED08}"/>
              </a:ext>
            </a:extLst>
          </p:cNvPr>
          <p:cNvSpPr/>
          <p:nvPr/>
        </p:nvSpPr>
        <p:spPr>
          <a:xfrm>
            <a:off x="1337094" y="5095324"/>
            <a:ext cx="2053087" cy="5592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B78C722-49F9-4BC6-B870-A0E5EF681BE0}"/>
              </a:ext>
            </a:extLst>
          </p:cNvPr>
          <p:cNvSpPr/>
          <p:nvPr/>
        </p:nvSpPr>
        <p:spPr>
          <a:xfrm>
            <a:off x="1337094" y="3705931"/>
            <a:ext cx="1716657" cy="700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B2E895A-19B5-417B-A955-E57A60FD3A7F}"/>
              </a:ext>
            </a:extLst>
          </p:cNvPr>
          <p:cNvSpPr txBox="1"/>
          <p:nvPr/>
        </p:nvSpPr>
        <p:spPr>
          <a:xfrm>
            <a:off x="2865259" y="336428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開啟電磁鐵功能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06D4FC7-9914-48CD-A4F4-8E23F15EE23B}"/>
              </a:ext>
            </a:extLst>
          </p:cNvPr>
          <p:cNvSpPr txBox="1"/>
          <p:nvPr/>
        </p:nvSpPr>
        <p:spPr>
          <a:xfrm>
            <a:off x="2873935" y="475832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微調校正角度</a:t>
            </a: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BCA896A5-572E-4D7E-875A-5025C145CCAB}"/>
              </a:ext>
            </a:extLst>
          </p:cNvPr>
          <p:cNvGrpSpPr/>
          <p:nvPr/>
        </p:nvGrpSpPr>
        <p:grpSpPr>
          <a:xfrm>
            <a:off x="4722295" y="2998083"/>
            <a:ext cx="1770072" cy="2359564"/>
            <a:chOff x="4731597" y="3010063"/>
            <a:chExt cx="1770072" cy="2359564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0C7F66C-C2E4-4C3D-8154-B8CDCD4BA141}"/>
                </a:ext>
              </a:extLst>
            </p:cNvPr>
            <p:cNvSpPr/>
            <p:nvPr/>
          </p:nvSpPr>
          <p:spPr>
            <a:xfrm>
              <a:off x="4731597" y="3010063"/>
              <a:ext cx="1770072" cy="2359564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66BFFED9-BEB4-44AA-8F63-C84289CA1C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1597" y="4352005"/>
              <a:ext cx="631566" cy="4448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143FD071-7302-4EAA-A3DA-AB51250D8B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3163" y="3558465"/>
              <a:ext cx="0" cy="79354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弧形 45">
              <a:extLst>
                <a:ext uri="{FF2B5EF4-FFF2-40B4-BE49-F238E27FC236}">
                  <a16:creationId xmlns:a16="http://schemas.microsoft.com/office/drawing/2014/main" id="{4B485F17-7010-425C-8145-9E54F31B79D6}"/>
                </a:ext>
              </a:extLst>
            </p:cNvPr>
            <p:cNvSpPr/>
            <p:nvPr/>
          </p:nvSpPr>
          <p:spPr>
            <a:xfrm rot="15772006">
              <a:off x="4887846" y="4104788"/>
              <a:ext cx="914400" cy="914400"/>
            </a:xfrm>
            <a:prstGeom prst="arc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64392DCE-16AC-4941-93A4-CFC4F963CE96}"/>
                </a:ext>
              </a:extLst>
            </p:cNvPr>
            <p:cNvSpPr txBox="1"/>
            <p:nvPr/>
          </p:nvSpPr>
          <p:spPr>
            <a:xfrm>
              <a:off x="5315157" y="385809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0070C0"/>
                  </a:solidFill>
                </a:rPr>
                <a:t>J3_CALI</a:t>
              </a:r>
              <a:endParaRPr lang="zh-TW" altLang="en-US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7368FE65-806A-4086-A4AD-43ABB9F8869D}"/>
              </a:ext>
            </a:extLst>
          </p:cNvPr>
          <p:cNvSpPr/>
          <p:nvPr/>
        </p:nvSpPr>
        <p:spPr>
          <a:xfrm>
            <a:off x="6889773" y="4590288"/>
            <a:ext cx="1889086" cy="2128573"/>
          </a:xfrm>
          <a:prstGeom prst="rect">
            <a:avLst/>
          </a:prstGeom>
          <a:blipFill dpi="0" rotWithShape="1">
            <a:blip r:embed="rId4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4AD7B9DB-6A6F-454B-AE4E-42A7FE58456C}"/>
              </a:ext>
            </a:extLst>
          </p:cNvPr>
          <p:cNvCxnSpPr>
            <a:cxnSpLocks/>
          </p:cNvCxnSpPr>
          <p:nvPr/>
        </p:nvCxnSpPr>
        <p:spPr>
          <a:xfrm flipH="1">
            <a:off x="6889773" y="5275746"/>
            <a:ext cx="546841" cy="6770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1E53039C-EA5B-4E30-B060-EA134FBF55D9}"/>
              </a:ext>
            </a:extLst>
          </p:cNvPr>
          <p:cNvCxnSpPr>
            <a:cxnSpLocks/>
          </p:cNvCxnSpPr>
          <p:nvPr/>
        </p:nvCxnSpPr>
        <p:spPr>
          <a:xfrm rot="5400000" flipV="1">
            <a:off x="7039844" y="4878976"/>
            <a:ext cx="0" cy="79354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弧形 53">
            <a:extLst>
              <a:ext uri="{FF2B5EF4-FFF2-40B4-BE49-F238E27FC236}">
                <a16:creationId xmlns:a16="http://schemas.microsoft.com/office/drawing/2014/main" id="{B62CD878-A9DD-4076-8C40-5228E4422DDC}"/>
              </a:ext>
            </a:extLst>
          </p:cNvPr>
          <p:cNvSpPr/>
          <p:nvPr/>
        </p:nvSpPr>
        <p:spPr>
          <a:xfrm rot="10800000">
            <a:off x="7073048" y="4832891"/>
            <a:ext cx="914400" cy="914400"/>
          </a:xfrm>
          <a:prstGeom prst="arc">
            <a:avLst>
              <a:gd name="adj1" fmla="val 19139455"/>
              <a:gd name="adj2" fmla="val 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836FCA2-4F05-4589-8275-4E1DA4643648}"/>
              </a:ext>
            </a:extLst>
          </p:cNvPr>
          <p:cNvSpPr txBox="1"/>
          <p:nvPr/>
        </p:nvSpPr>
        <p:spPr>
          <a:xfrm>
            <a:off x="6050037" y="53425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J1_CALI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771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862F275-DBF1-469A-B66B-2CF0010A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/>
              <a:t>Real Arm Contest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DD94934-DE3C-4E75-8BF8-C46CC9E92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657393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Firmware Setup</a:t>
            </a:r>
            <a:endParaRPr lang="en-US" altLang="zh-TW" sz="2000" dirty="0"/>
          </a:p>
          <a:p>
            <a:pPr marL="800100" lvl="1" indent="-457200">
              <a:buFont typeface="+mj-lt"/>
              <a:buAutoNum type="arabicPeriod" startAt="8"/>
            </a:pPr>
            <a:r>
              <a:rPr lang="en-US" altLang="zh-TW" sz="2000" dirty="0"/>
              <a:t>Download</a:t>
            </a:r>
            <a:r>
              <a:rPr lang="zh-TW" altLang="en-US" sz="2000" dirty="0"/>
              <a:t> </a:t>
            </a:r>
            <a:r>
              <a:rPr lang="en-US" altLang="zh-TW" sz="1600" i="1" dirty="0">
                <a:solidFill>
                  <a:srgbClr val="FF0000"/>
                </a:solidFill>
              </a:rPr>
              <a:t>0_magnet_moveit_real_arm_interface.py</a:t>
            </a:r>
            <a:r>
              <a:rPr lang="en-US" altLang="zh-TW" sz="2000" i="1" dirty="0">
                <a:solidFill>
                  <a:srgbClr val="FF0000"/>
                </a:solidFill>
              </a:rPr>
              <a:t> </a:t>
            </a:r>
            <a:r>
              <a:rPr lang="en-US" altLang="zh-TW" sz="2000" dirty="0"/>
              <a:t>into</a:t>
            </a:r>
            <a:r>
              <a:rPr lang="zh-TW" altLang="en-US" sz="2000" dirty="0"/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/</a:t>
            </a:r>
            <a:r>
              <a:rPr lang="en-US" altLang="zh-TW" sz="2000" dirty="0" err="1">
                <a:solidFill>
                  <a:srgbClr val="FF0000"/>
                </a:solidFill>
              </a:rPr>
              <a:t>myrobot_control</a:t>
            </a:r>
            <a:r>
              <a:rPr lang="en-US" altLang="zh-TW" sz="2000" dirty="0">
                <a:solidFill>
                  <a:srgbClr val="FF0000"/>
                </a:solidFill>
              </a:rPr>
              <a:t>/</a:t>
            </a:r>
            <a:r>
              <a:rPr lang="en-US" altLang="zh-TW" sz="2000" dirty="0" err="1">
                <a:solidFill>
                  <a:srgbClr val="FF0000"/>
                </a:solidFill>
              </a:rPr>
              <a:t>src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marL="800100" lvl="1" indent="-457200">
              <a:buFont typeface="+mj-lt"/>
              <a:buAutoNum type="arabicPeriod" startAt="8"/>
            </a:pPr>
            <a:r>
              <a:rPr lang="en-US" altLang="zh-TW" sz="2000" dirty="0"/>
              <a:t>Download</a:t>
            </a:r>
            <a:r>
              <a:rPr lang="zh-TW" altLang="en-US" sz="2000" dirty="0"/>
              <a:t> </a:t>
            </a:r>
            <a:r>
              <a:rPr lang="en-US" altLang="zh-TW" sz="1600" i="1" dirty="0">
                <a:solidFill>
                  <a:srgbClr val="FF0000"/>
                </a:solidFill>
              </a:rPr>
              <a:t>0_magnet _serial_with_ST.py</a:t>
            </a:r>
            <a:r>
              <a:rPr lang="en-US" altLang="zh-TW" sz="2000" i="1" dirty="0">
                <a:solidFill>
                  <a:srgbClr val="FF0000"/>
                </a:solidFill>
              </a:rPr>
              <a:t> </a:t>
            </a:r>
            <a:r>
              <a:rPr lang="en-US" altLang="zh-TW" sz="2000" dirty="0"/>
              <a:t>into</a:t>
            </a:r>
            <a:r>
              <a:rPr lang="zh-TW" altLang="en-US" sz="2000" dirty="0"/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/</a:t>
            </a:r>
            <a:r>
              <a:rPr lang="en-US" altLang="zh-TW" sz="2000" dirty="0" err="1">
                <a:solidFill>
                  <a:srgbClr val="FF0000"/>
                </a:solidFill>
              </a:rPr>
              <a:t>myrobot_control</a:t>
            </a:r>
            <a:r>
              <a:rPr lang="en-US" altLang="zh-TW" sz="2000" dirty="0">
                <a:solidFill>
                  <a:srgbClr val="FF0000"/>
                </a:solidFill>
              </a:rPr>
              <a:t>/</a:t>
            </a:r>
            <a:r>
              <a:rPr lang="en-US" altLang="zh-TW" sz="2000" dirty="0" err="1">
                <a:solidFill>
                  <a:srgbClr val="FF0000"/>
                </a:solidFill>
              </a:rPr>
              <a:t>src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marL="800100" lvl="1" indent="-457200">
              <a:buFont typeface="+mj-lt"/>
              <a:buAutoNum type="arabicPeriod" startAt="8"/>
            </a:pPr>
            <a:r>
              <a:rPr lang="en-US" altLang="zh-TW" sz="2000" dirty="0"/>
              <a:t>Modify </a:t>
            </a:r>
            <a:r>
              <a:rPr lang="en-US" altLang="zh-TW" sz="2000" i="1" dirty="0" err="1"/>
              <a:t>your_keyboard_control</a:t>
            </a:r>
            <a:r>
              <a:rPr lang="zh-TW" altLang="en-US" sz="2000" i="1" dirty="0"/>
              <a:t> </a:t>
            </a:r>
            <a:r>
              <a:rPr lang="en-US" altLang="zh-TW" sz="2000" dirty="0"/>
              <a:t>in Lab3 to confirm every part works well. </a:t>
            </a:r>
          </a:p>
          <a:p>
            <a:pPr marL="800100" lvl="1" indent="-457200">
              <a:buFont typeface="+mj-lt"/>
              <a:buAutoNum type="arabicPeriod" startAt="8"/>
            </a:pPr>
            <a:endParaRPr lang="en-US" altLang="zh-TW" sz="2000" dirty="0"/>
          </a:p>
          <a:p>
            <a:pPr marL="342900" lvl="1" indent="0">
              <a:buNone/>
            </a:pPr>
            <a:endParaRPr lang="en-US" altLang="zh-TW" sz="2000" dirty="0"/>
          </a:p>
          <a:p>
            <a:pPr marL="800100" lvl="1" indent="-457200">
              <a:buFont typeface="+mj-lt"/>
              <a:buAutoNum type="arabicPeriod" startAt="5"/>
            </a:pPr>
            <a:endParaRPr lang="en-US" altLang="zh-TW" sz="2000" dirty="0"/>
          </a:p>
          <a:p>
            <a:pPr marL="800100" lvl="1" indent="-457200">
              <a:buFont typeface="+mj-lt"/>
              <a:buAutoNum type="arabicPeriod" startAt="5"/>
            </a:pPr>
            <a:endParaRPr lang="en-US" altLang="zh-TW" sz="2000" dirty="0"/>
          </a:p>
          <a:p>
            <a:pPr marL="800100" lvl="1" indent="-457200">
              <a:buFont typeface="+mj-lt"/>
              <a:buAutoNum type="arabicPeriod" startAt="5"/>
            </a:pPr>
            <a:endParaRPr lang="en-US" altLang="zh-TW" sz="2000" dirty="0"/>
          </a:p>
          <a:p>
            <a:pPr marL="800100" lvl="1" indent="-457200">
              <a:buFont typeface="+mj-lt"/>
              <a:buAutoNum type="arabicPeriod" startAt="5"/>
            </a:pPr>
            <a:endParaRPr lang="en-US" altLang="zh-TW" dirty="0"/>
          </a:p>
          <a:p>
            <a:pPr marL="800100" lvl="1" indent="-457200">
              <a:buFont typeface="+mj-lt"/>
              <a:buAutoNum type="arabicPeriod" startAt="5"/>
            </a:pPr>
            <a:endParaRPr lang="en-US" altLang="zh-TW" dirty="0"/>
          </a:p>
          <a:p>
            <a:pPr marL="800100" lvl="1" indent="-457200">
              <a:buFont typeface="+mj-lt"/>
              <a:buAutoNum type="arabicPeriod" startAt="5"/>
            </a:pPr>
            <a:endParaRPr lang="en-US" altLang="zh-TW" dirty="0"/>
          </a:p>
          <a:p>
            <a:pPr marL="800100" lvl="1" indent="-457200">
              <a:buFont typeface="+mj-lt"/>
              <a:buAutoNum type="arabicPeriod" startAt="5"/>
            </a:pPr>
            <a:endParaRPr lang="en-US" altLang="zh-TW" dirty="0"/>
          </a:p>
          <a:p>
            <a:pPr marL="0" indent="0">
              <a:buNone/>
            </a:pPr>
            <a:endParaRPr lang="en-US" altLang="zh-TW" sz="2000" dirty="0"/>
          </a:p>
        </p:txBody>
      </p:sp>
      <p:sp>
        <p:nvSpPr>
          <p:cNvPr id="4" name="內容版面配置區 6">
            <a:extLst>
              <a:ext uri="{FF2B5EF4-FFF2-40B4-BE49-F238E27FC236}">
                <a16:creationId xmlns:a16="http://schemas.microsoft.com/office/drawing/2014/main" id="{FD2763C3-B628-4830-B232-9ED31A731DFF}"/>
              </a:ext>
            </a:extLst>
          </p:cNvPr>
          <p:cNvSpPr txBox="1">
            <a:spLocks/>
          </p:cNvSpPr>
          <p:nvPr/>
        </p:nvSpPr>
        <p:spPr>
          <a:xfrm>
            <a:off x="301656" y="200465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FFCAD3-6F9B-404E-90A4-55561877BAB2}"/>
              </a:ext>
            </a:extLst>
          </p:cNvPr>
          <p:cNvSpPr/>
          <p:nvPr/>
        </p:nvSpPr>
        <p:spPr>
          <a:xfrm>
            <a:off x="4823525" y="5378877"/>
            <a:ext cx="2867003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i="1" dirty="0">
                <a:solidFill>
                  <a:srgbClr val="FF0000"/>
                </a:solidFill>
              </a:rPr>
              <a:t>0_magnet_serial_with_ST.py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B83489C-1B09-44D5-83A7-D68871716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57803" y="4860606"/>
            <a:ext cx="847446" cy="1405874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63500"/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5B7F5CD-31F7-4F95-823A-42558164D1E3}"/>
              </a:ext>
            </a:extLst>
          </p:cNvPr>
          <p:cNvSpPr/>
          <p:nvPr/>
        </p:nvSpPr>
        <p:spPr>
          <a:xfrm>
            <a:off x="955644" y="3807809"/>
            <a:ext cx="53977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Original (Lab3):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Joint_angle.data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[pi/2, 0, -pi/2, 0]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(Lab5):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Joint_angle.data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[pi/2, 0, -pi/2, 0,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eef_state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DF72343-FD4E-4CE2-837E-B5BE2A0A38E1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390024" y="5563543"/>
            <a:ext cx="143350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FB63D60-D57B-44EA-8526-CFA72A80DB23}"/>
              </a:ext>
            </a:extLst>
          </p:cNvPr>
          <p:cNvCxnSpPr>
            <a:cxnSpLocks/>
          </p:cNvCxnSpPr>
          <p:nvPr/>
        </p:nvCxnSpPr>
        <p:spPr>
          <a:xfrm>
            <a:off x="7690528" y="5563543"/>
            <a:ext cx="60461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E4F8478-5831-4A2A-8E0E-F7F785368E7F}"/>
              </a:ext>
            </a:extLst>
          </p:cNvPr>
          <p:cNvSpPr txBox="1"/>
          <p:nvPr/>
        </p:nvSpPr>
        <p:spPr>
          <a:xfrm>
            <a:off x="758792" y="5240377"/>
            <a:ext cx="2631232" cy="6463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yourKeyboardControl.py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yourKeyboardControl.cpp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69AEA59-9FB1-4266-8DBB-3D54E2BA23EB}"/>
              </a:ext>
            </a:extLst>
          </p:cNvPr>
          <p:cNvSpPr txBox="1"/>
          <p:nvPr/>
        </p:nvSpPr>
        <p:spPr>
          <a:xfrm>
            <a:off x="3075976" y="5806741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/</a:t>
            </a:r>
            <a:r>
              <a:rPr lang="en-US" altLang="zh-TW" dirty="0" err="1"/>
              <a:t>real_robot_arm_joint</a:t>
            </a:r>
            <a:endParaRPr lang="en-US" altLang="zh-TW" dirty="0"/>
          </a:p>
          <a:p>
            <a:r>
              <a:rPr lang="en-US" altLang="zh-TW" dirty="0"/>
              <a:t>(Float64MultiArray)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4212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862F275-DBF1-469A-B66B-2CF0010A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/>
              <a:t>Real Arm Contest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DD94934-DE3C-4E75-8BF8-C46CC9E92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657393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Flow Chart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2A45F9A-7A91-47E4-A3B1-CAD63A526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78556" y="6382984"/>
            <a:ext cx="2057400" cy="365125"/>
          </a:xfrm>
        </p:spPr>
        <p:txBody>
          <a:bodyPr/>
          <a:lstStyle/>
          <a:p>
            <a:fld id="{170778B1-2F82-465E-9B49-2A167D55E8F2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4" name="內容版面配置區 6">
            <a:extLst>
              <a:ext uri="{FF2B5EF4-FFF2-40B4-BE49-F238E27FC236}">
                <a16:creationId xmlns:a16="http://schemas.microsoft.com/office/drawing/2014/main" id="{FD2763C3-B628-4830-B232-9ED31A731DFF}"/>
              </a:ext>
            </a:extLst>
          </p:cNvPr>
          <p:cNvSpPr txBox="1">
            <a:spLocks/>
          </p:cNvSpPr>
          <p:nvPr/>
        </p:nvSpPr>
        <p:spPr>
          <a:xfrm>
            <a:off x="301656" y="200465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4D439F0-D645-4C89-AA66-AC261DD99973}"/>
              </a:ext>
            </a:extLst>
          </p:cNvPr>
          <p:cNvSpPr/>
          <p:nvPr/>
        </p:nvSpPr>
        <p:spPr>
          <a:xfrm>
            <a:off x="6459240" y="3753207"/>
            <a:ext cx="2420278" cy="646331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i="1" dirty="0">
                <a:solidFill>
                  <a:srgbClr val="FF0000"/>
                </a:solidFill>
              </a:rPr>
              <a:t>0_magnet_moveit_real_</a:t>
            </a:r>
          </a:p>
          <a:p>
            <a:r>
              <a:rPr lang="en-US" altLang="zh-TW" i="1" dirty="0">
                <a:solidFill>
                  <a:srgbClr val="FF0000"/>
                </a:solidFill>
              </a:rPr>
              <a:t>arm_interface.py</a:t>
            </a:r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1F03015-F5A8-490A-BB18-4C7745845C24}"/>
              </a:ext>
            </a:extLst>
          </p:cNvPr>
          <p:cNvSpPr/>
          <p:nvPr/>
        </p:nvSpPr>
        <p:spPr>
          <a:xfrm>
            <a:off x="6247475" y="4660916"/>
            <a:ext cx="2867003" cy="36933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i="1" dirty="0">
                <a:solidFill>
                  <a:srgbClr val="FF0000"/>
                </a:solidFill>
              </a:rPr>
              <a:t>0_magnet_serial_with_ST.py</a:t>
            </a:r>
            <a:endParaRPr lang="zh-TW" altLang="en-US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65DB9A7-F95C-4865-8F17-419B4AE434EA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7669379" y="4399538"/>
            <a:ext cx="11598" cy="261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>
            <a:extLst>
              <a:ext uri="{FF2B5EF4-FFF2-40B4-BE49-F238E27FC236}">
                <a16:creationId xmlns:a16="http://schemas.microsoft.com/office/drawing/2014/main" id="{6B17A43D-DB58-488E-B1FD-31E543D0C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57253" y="5247317"/>
            <a:ext cx="847446" cy="1405874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63500"/>
          </a:effec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CB7AA7E-45ED-434C-A056-C9E5B4C5397C}"/>
              </a:ext>
            </a:extLst>
          </p:cNvPr>
          <p:cNvSpPr txBox="1"/>
          <p:nvPr/>
        </p:nvSpPr>
        <p:spPr>
          <a:xfrm>
            <a:off x="4686862" y="2369216"/>
            <a:ext cx="152962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sym typeface="Wingdings" panose="05000000000000000000" pitchFamily="2" charset="2"/>
              </a:rPr>
              <a:t>MoveIt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sym typeface="Wingdings" panose="05000000000000000000" pitchFamily="2" charset="2"/>
              </a:rPr>
              <a:t>path-planning</a:t>
            </a:r>
          </a:p>
          <a:p>
            <a:r>
              <a:rPr lang="en-US" altLang="zh-TW" sz="1200" dirty="0">
                <a:sym typeface="Wingdings" panose="05000000000000000000" pitchFamily="2" charset="2"/>
              </a:rPr>
              <a:t>    </a:t>
            </a:r>
            <a:r>
              <a:rPr lang="en-US" altLang="zh-TW" sz="1200" dirty="0" err="1">
                <a:solidFill>
                  <a:srgbClr val="0070C0"/>
                </a:solidFill>
                <a:sym typeface="Wingdings" panose="05000000000000000000" pitchFamily="2" charset="2"/>
              </a:rPr>
              <a:t>go_to_joint_state</a:t>
            </a:r>
            <a:r>
              <a:rPr lang="en-US" altLang="zh-TW" sz="1200" dirty="0">
                <a:solidFill>
                  <a:srgbClr val="0070C0"/>
                </a:solidFill>
                <a:sym typeface="Wingdings" panose="05000000000000000000" pitchFamily="2" charset="2"/>
              </a:rPr>
              <a:t>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dirty="0">
                <a:sym typeface="Wingdings" panose="05000000000000000000" pitchFamily="2" charset="2"/>
              </a:rPr>
              <a:t>obstacle-avoidance</a:t>
            </a:r>
            <a:endParaRPr lang="zh-TW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7461C7-F90B-4722-8413-0315F7C96E45}"/>
              </a:ext>
            </a:extLst>
          </p:cNvPr>
          <p:cNvSpPr/>
          <p:nvPr/>
        </p:nvSpPr>
        <p:spPr>
          <a:xfrm>
            <a:off x="210579" y="2830881"/>
            <a:ext cx="1228221" cy="67710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1400" dirty="0"/>
              <a:t>Spawn objects</a:t>
            </a:r>
          </a:p>
          <a:p>
            <a:pPr algn="ctr"/>
            <a:r>
              <a:rPr lang="en-US" altLang="zh-TW" sz="1200" dirty="0" err="1">
                <a:solidFill>
                  <a:srgbClr val="7030A0"/>
                </a:solidFill>
              </a:rPr>
              <a:t>add_box</a:t>
            </a:r>
            <a:r>
              <a:rPr lang="en-US" altLang="zh-TW" sz="1200" dirty="0">
                <a:solidFill>
                  <a:srgbClr val="7030A0"/>
                </a:solidFill>
              </a:rPr>
              <a:t>()</a:t>
            </a:r>
          </a:p>
          <a:p>
            <a:pPr algn="ctr"/>
            <a:r>
              <a:rPr lang="en-US" altLang="zh-TW" sz="1200" dirty="0" err="1">
                <a:solidFill>
                  <a:srgbClr val="7030A0"/>
                </a:solidFill>
              </a:rPr>
              <a:t>add_mesh</a:t>
            </a:r>
            <a:r>
              <a:rPr lang="en-US" altLang="zh-TW" sz="1200" dirty="0">
                <a:solidFill>
                  <a:srgbClr val="7030A0"/>
                </a:solidFill>
              </a:rPr>
              <a:t>()</a:t>
            </a:r>
            <a:endParaRPr lang="zh-TW" altLang="en-US" sz="1200" dirty="0">
              <a:solidFill>
                <a:srgbClr val="7030A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72C9E22-4605-4A56-ADA8-6EC6892E8B4E}"/>
              </a:ext>
            </a:extLst>
          </p:cNvPr>
          <p:cNvSpPr/>
          <p:nvPr/>
        </p:nvSpPr>
        <p:spPr>
          <a:xfrm>
            <a:off x="1579498" y="2923299"/>
            <a:ext cx="926122" cy="4924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ym typeface="Wingdings" panose="05000000000000000000" pitchFamily="2" charset="2"/>
              </a:rPr>
              <a:t>Hanoi</a:t>
            </a:r>
          </a:p>
          <a:p>
            <a:pPr algn="ctr"/>
            <a:r>
              <a:rPr lang="en-US" altLang="zh-TW" sz="1200" dirty="0" err="1">
                <a:solidFill>
                  <a:srgbClr val="0070C0"/>
                </a:solidFill>
              </a:rPr>
              <a:t>your_code</a:t>
            </a:r>
            <a:r>
              <a:rPr lang="en-US" altLang="zh-TW" sz="1200" dirty="0">
                <a:solidFill>
                  <a:srgbClr val="0070C0"/>
                </a:solidFill>
              </a:rPr>
              <a:t>()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17E182-09D1-4A51-ABB8-B52A6EEED0D8}"/>
              </a:ext>
            </a:extLst>
          </p:cNvPr>
          <p:cNvSpPr/>
          <p:nvPr/>
        </p:nvSpPr>
        <p:spPr>
          <a:xfrm>
            <a:off x="3205659" y="2579702"/>
            <a:ext cx="1079370" cy="4924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400" dirty="0">
                <a:sym typeface="Wingdings" panose="05000000000000000000" pitchFamily="2" charset="2"/>
              </a:rPr>
              <a:t>IK</a:t>
            </a:r>
          </a:p>
          <a:p>
            <a:r>
              <a:rPr lang="en-US" altLang="zh-TW" sz="1200" dirty="0">
                <a:solidFill>
                  <a:srgbClr val="0070C0"/>
                </a:solidFill>
                <a:sym typeface="Wingdings" panose="05000000000000000000" pitchFamily="2" charset="2"/>
              </a:rPr>
              <a:t>Lab4_code()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4A679C4-F936-4AF5-9660-7F26FD4CC7F4}"/>
              </a:ext>
            </a:extLst>
          </p:cNvPr>
          <p:cNvSpPr/>
          <p:nvPr/>
        </p:nvSpPr>
        <p:spPr>
          <a:xfrm>
            <a:off x="3591489" y="3827472"/>
            <a:ext cx="1709695" cy="4924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Magnet on/off</a:t>
            </a:r>
          </a:p>
          <a:p>
            <a:pPr algn="ctr"/>
            <a:r>
              <a:rPr lang="en-US" altLang="zh-TW" sz="1200" dirty="0" err="1">
                <a:solidFill>
                  <a:srgbClr val="7030A0"/>
                </a:solidFill>
              </a:rPr>
              <a:t>pub_EefState_to_arm</a:t>
            </a:r>
            <a:r>
              <a:rPr lang="en-US" altLang="zh-TW" sz="1200" dirty="0">
                <a:solidFill>
                  <a:srgbClr val="7030A0"/>
                </a:solidFill>
              </a:rPr>
              <a:t>()</a:t>
            </a:r>
            <a:endParaRPr lang="zh-TW" altLang="en-US" sz="1200" dirty="0">
              <a:solidFill>
                <a:srgbClr val="7030A0"/>
              </a:solidFill>
            </a:endParaRP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1E42B8ED-E2C9-4EA7-8753-59526E3C02F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1438800" y="3169435"/>
            <a:ext cx="140698" cy="86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F95AD005-FCA9-4D0D-92E6-815FDD1AB3C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216489" y="2830881"/>
            <a:ext cx="1446862" cy="0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524F7DAC-08B4-4342-B355-2147DC28A4F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2505620" y="2825924"/>
            <a:ext cx="700039" cy="343597"/>
          </a:xfrm>
          <a:prstGeom prst="bentConnector3">
            <a:avLst>
              <a:gd name="adj1" fmla="val 7757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CFC03321-7737-4E1B-8DB2-4118DF4D8B2B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2505620" y="3169521"/>
            <a:ext cx="1085869" cy="904173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4C727E9-96FD-4062-BC49-3A4F29066306}"/>
              </a:ext>
            </a:extLst>
          </p:cNvPr>
          <p:cNvSpPr txBox="1"/>
          <p:nvPr/>
        </p:nvSpPr>
        <p:spPr>
          <a:xfrm>
            <a:off x="3814227" y="307494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5AC5EC0-C6AC-406A-906C-DF4E7F385D66}"/>
                  </a:ext>
                </a:extLst>
              </p:cNvPr>
              <p:cNvSpPr txBox="1"/>
              <p:nvPr/>
            </p:nvSpPr>
            <p:spPr>
              <a:xfrm>
                <a:off x="2480932" y="2492002"/>
                <a:ext cx="573002" cy="860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00" dirty="0">
                    <a:solidFill>
                      <a:schemeClr val="tx1"/>
                    </a:solidFill>
                  </a:rPr>
                  <a:t>a list of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TW" sz="12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 altLang="zh-TW" sz="12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𝑜𝑜𝑙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5AC5EC0-C6AC-406A-906C-DF4E7F385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932" y="2492002"/>
                <a:ext cx="573002" cy="860620"/>
              </a:xfrm>
              <a:prstGeom prst="rect">
                <a:avLst/>
              </a:prstGeom>
              <a:blipFill>
                <a:blip r:embed="rId4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441724B-D973-4C80-A8D9-10517BE64A7F}"/>
                  </a:ext>
                </a:extLst>
              </p:cNvPr>
              <p:cNvSpPr/>
              <p:nvPr/>
            </p:nvSpPr>
            <p:spPr>
              <a:xfrm>
                <a:off x="6151715" y="2802041"/>
                <a:ext cx="1047565" cy="4749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en-US" altLang="zh-TW" sz="12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zh-TW" sz="1200" b="1" i="1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sSub>
                        <m:sSubPr>
                          <m:ctrlPr>
                            <a:rPr lang="en-US" altLang="zh-TW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altLang="zh-TW" sz="1200" b="1" dirty="0"/>
              </a:p>
              <a:p>
                <a:r>
                  <a:rPr lang="en-US" altLang="zh-TW" sz="1200" dirty="0"/>
                  <a:t>(planned path)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441724B-D973-4C80-A8D9-10517BE64A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15" y="2802041"/>
                <a:ext cx="1047565" cy="474938"/>
              </a:xfrm>
              <a:prstGeom prst="rect">
                <a:avLst/>
              </a:prstGeom>
              <a:blipFill>
                <a:blip r:embed="rId5"/>
                <a:stretch>
                  <a:fillRect r="-2907"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33C6AA4B-4839-43AE-86F2-722D0A24DD0B}"/>
                  </a:ext>
                </a:extLst>
              </p:cNvPr>
              <p:cNvSpPr/>
              <p:nvPr/>
            </p:nvSpPr>
            <p:spPr>
              <a:xfrm>
                <a:off x="4198355" y="2532433"/>
                <a:ext cx="476797" cy="2902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TW" altLang="en-US" sz="12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33C6AA4B-4839-43AE-86F2-722D0A24D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355" y="2532433"/>
                <a:ext cx="476797" cy="2902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右大括弧 31">
            <a:extLst>
              <a:ext uri="{FF2B5EF4-FFF2-40B4-BE49-F238E27FC236}">
                <a16:creationId xmlns:a16="http://schemas.microsoft.com/office/drawing/2014/main" id="{3628E8BE-CE46-447E-965B-9E67A808A2A7}"/>
              </a:ext>
            </a:extLst>
          </p:cNvPr>
          <p:cNvSpPr/>
          <p:nvPr/>
        </p:nvSpPr>
        <p:spPr>
          <a:xfrm rot="5400000">
            <a:off x="2992122" y="1588027"/>
            <a:ext cx="259483" cy="590809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4C044C3-625F-4A7F-9D37-37EC127DCFF4}"/>
              </a:ext>
            </a:extLst>
          </p:cNvPr>
          <p:cNvSpPr txBox="1"/>
          <p:nvPr/>
        </p:nvSpPr>
        <p:spPr>
          <a:xfrm>
            <a:off x="703211" y="4758132"/>
            <a:ext cx="335861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/>
              <a:t>Combine</a:t>
            </a:r>
            <a:r>
              <a:rPr lang="zh-TW" altLang="en-US" sz="1500" dirty="0"/>
              <a:t> </a:t>
            </a:r>
            <a:r>
              <a:rPr lang="en-US" altLang="zh-TW" sz="1500" dirty="0"/>
              <a:t>the </a:t>
            </a:r>
            <a:r>
              <a:rPr lang="en-US" altLang="zh-TW" sz="1500" dirty="0">
                <a:solidFill>
                  <a:srgbClr val="FF0000"/>
                </a:solidFill>
              </a:rPr>
              <a:t>sample code</a:t>
            </a:r>
          </a:p>
          <a:p>
            <a:r>
              <a:rPr lang="en-US" altLang="zh-TW" sz="1500" dirty="0"/>
              <a:t>(</a:t>
            </a:r>
            <a:r>
              <a:rPr lang="en-US" altLang="zh-TW" sz="1500" i="1" dirty="0">
                <a:solidFill>
                  <a:srgbClr val="FF0000"/>
                </a:solidFill>
              </a:rPr>
              <a:t>/</a:t>
            </a:r>
            <a:r>
              <a:rPr lang="en-US" altLang="zh-TW" sz="1500" i="1" dirty="0" err="1">
                <a:solidFill>
                  <a:srgbClr val="FF0000"/>
                </a:solidFill>
              </a:rPr>
              <a:t>myplan</a:t>
            </a:r>
            <a:r>
              <a:rPr lang="en-US" altLang="zh-TW" sz="1500" i="1" dirty="0">
                <a:solidFill>
                  <a:srgbClr val="FF0000"/>
                </a:solidFill>
              </a:rPr>
              <a:t>/</a:t>
            </a:r>
            <a:r>
              <a:rPr lang="en-US" altLang="zh-TW" sz="1500" i="1" dirty="0" err="1">
                <a:solidFill>
                  <a:srgbClr val="FF0000"/>
                </a:solidFill>
              </a:rPr>
              <a:t>src</a:t>
            </a:r>
            <a:r>
              <a:rPr lang="en-US" altLang="zh-TW" sz="1500" i="1" dirty="0">
                <a:solidFill>
                  <a:srgbClr val="FF0000"/>
                </a:solidFill>
              </a:rPr>
              <a:t>/0_hanoi_planner.py</a:t>
            </a:r>
            <a:r>
              <a:rPr lang="en-US" altLang="zh-TW" sz="1500" dirty="0"/>
              <a:t>)</a:t>
            </a:r>
          </a:p>
          <a:p>
            <a:r>
              <a:rPr lang="en-US" altLang="zh-TW" sz="1500" dirty="0"/>
              <a:t>(</a:t>
            </a:r>
            <a:r>
              <a:rPr lang="en-US" altLang="zh-TW" sz="1500" i="1" dirty="0">
                <a:solidFill>
                  <a:srgbClr val="FF0000"/>
                </a:solidFill>
              </a:rPr>
              <a:t>/</a:t>
            </a:r>
            <a:r>
              <a:rPr lang="en-US" altLang="zh-TW" sz="1500" i="1" dirty="0" err="1">
                <a:solidFill>
                  <a:srgbClr val="FF0000"/>
                </a:solidFill>
              </a:rPr>
              <a:t>myplan</a:t>
            </a:r>
            <a:r>
              <a:rPr lang="en-US" altLang="zh-TW" sz="1500" i="1" dirty="0">
                <a:solidFill>
                  <a:srgbClr val="FF0000"/>
                </a:solidFill>
              </a:rPr>
              <a:t>/</a:t>
            </a:r>
            <a:r>
              <a:rPr lang="en-US" altLang="zh-TW" sz="1500" i="1" dirty="0" err="1">
                <a:solidFill>
                  <a:srgbClr val="FF0000"/>
                </a:solidFill>
              </a:rPr>
              <a:t>src</a:t>
            </a:r>
            <a:r>
              <a:rPr lang="en-US" altLang="zh-TW" sz="1500" i="1" dirty="0">
                <a:solidFill>
                  <a:srgbClr val="FF0000"/>
                </a:solidFill>
              </a:rPr>
              <a:t>/0_hanoi_spawn_objects.py</a:t>
            </a:r>
            <a:r>
              <a:rPr lang="en-US" altLang="zh-TW" sz="1500" dirty="0"/>
              <a:t>)</a:t>
            </a:r>
            <a:endParaRPr lang="zh-TW" altLang="en-US" sz="15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F6119B38-35A0-44E7-90FD-64793AE06863}"/>
              </a:ext>
            </a:extLst>
          </p:cNvPr>
          <p:cNvCxnSpPr>
            <a:cxnSpLocks/>
          </p:cNvCxnSpPr>
          <p:nvPr/>
        </p:nvCxnSpPr>
        <p:spPr>
          <a:xfrm>
            <a:off x="7680976" y="5024296"/>
            <a:ext cx="11598" cy="2613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04BD953-9402-496A-BA67-F56739FC2B4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281236" y="2830881"/>
            <a:ext cx="405626" cy="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E4594CFD-223C-475E-8A3D-345A8BBCBFB2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5301184" y="4073694"/>
            <a:ext cx="1158056" cy="2679"/>
          </a:xfrm>
          <a:prstGeom prst="line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374FBD2D-70FB-4A83-A29E-C5C0D92D75DF}"/>
              </a:ext>
            </a:extLst>
          </p:cNvPr>
          <p:cNvSpPr/>
          <p:nvPr/>
        </p:nvSpPr>
        <p:spPr>
          <a:xfrm>
            <a:off x="5034557" y="3817040"/>
            <a:ext cx="17107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/>
              <a:t>/</a:t>
            </a:r>
            <a:r>
              <a:rPr lang="en-US" altLang="zh-TW" sz="1200" dirty="0" err="1"/>
              <a:t>SetEndEffector</a:t>
            </a:r>
            <a:endParaRPr lang="en-US" altLang="zh-TW" sz="1200" dirty="0"/>
          </a:p>
          <a:p>
            <a:pPr algn="ctr"/>
            <a:r>
              <a:rPr lang="en-US" altLang="zh-TW" sz="1200" dirty="0"/>
              <a:t>(Bool)</a:t>
            </a:r>
            <a:endParaRPr lang="zh-TW" altLang="en-US" sz="1200" dirty="0"/>
          </a:p>
        </p:txBody>
      </p: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A3D00DD5-7341-4AC4-81A9-A04CFA5DBB3C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7669379" y="2830881"/>
            <a:ext cx="0" cy="922326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678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72558FB-BAAC-4D8B-916C-DEFFCE0AD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4448" y="2476372"/>
            <a:ext cx="1761131" cy="2921635"/>
          </a:xfrm>
          <a:prstGeom prst="rect">
            <a:avLst/>
          </a:prstGeom>
          <a:ln w="38100">
            <a:solidFill>
              <a:srgbClr val="0070C0"/>
            </a:solidFill>
          </a:ln>
          <a:effectLst/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D862F275-DBF1-469A-B66B-2CF0010A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/>
              <a:t>Real Arm Contest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DD94934-DE3C-4E75-8BF8-C46CC9E92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04" y="1825625"/>
            <a:ext cx="8657393" cy="4351338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Implementation :</a:t>
            </a:r>
          </a:p>
          <a:p>
            <a:pPr marL="342900" lvl="1" indent="0">
              <a:buNone/>
            </a:pPr>
            <a:r>
              <a:rPr lang="en-US" altLang="zh-TW" sz="2000" dirty="0"/>
              <a:t>(1) Make sure the real robot in </a:t>
            </a:r>
            <a:r>
              <a:rPr lang="en-US" altLang="zh-TW" sz="2000" dirty="0">
                <a:solidFill>
                  <a:srgbClr val="0070C0"/>
                </a:solidFill>
              </a:rPr>
              <a:t>Home Position</a:t>
            </a:r>
            <a:r>
              <a:rPr lang="en-US" altLang="zh-TW" sz="2000" dirty="0"/>
              <a:t>(as graph)</a:t>
            </a:r>
            <a:r>
              <a:rPr lang="en-US" altLang="zh-TW" sz="2000" dirty="0">
                <a:solidFill>
                  <a:srgbClr val="0070C0"/>
                </a:solidFill>
              </a:rPr>
              <a:t>.</a:t>
            </a:r>
          </a:p>
          <a:p>
            <a:pPr lvl="2"/>
            <a:r>
              <a:rPr lang="en-US" altLang="zh-TW" sz="1600" dirty="0">
                <a:solidFill>
                  <a:srgbClr val="0070C0"/>
                </a:solidFill>
              </a:rPr>
              <a:t>Calibrate first (hold blue and click black)</a:t>
            </a:r>
            <a:endParaRPr lang="en-US" altLang="zh-TW" sz="1600" dirty="0"/>
          </a:p>
          <a:p>
            <a:pPr marL="342900" lvl="1" indent="0">
              <a:buNone/>
            </a:pPr>
            <a:r>
              <a:rPr lang="en-US" altLang="zh-TW" sz="2000" dirty="0"/>
              <a:t>(2) &gt;&gt;</a:t>
            </a:r>
            <a:r>
              <a:rPr lang="en-US" altLang="zh-TW" sz="2000" i="1" dirty="0" err="1">
                <a:solidFill>
                  <a:srgbClr val="FF0000"/>
                </a:solidFill>
              </a:rPr>
              <a:t>roslaunch</a:t>
            </a:r>
            <a:r>
              <a:rPr lang="en-US" altLang="zh-TW" sz="2000" i="1" dirty="0">
                <a:solidFill>
                  <a:srgbClr val="FF0000"/>
                </a:solidFill>
              </a:rPr>
              <a:t> </a:t>
            </a:r>
            <a:r>
              <a:rPr lang="en-US" altLang="zh-TW" sz="2000" i="1" dirty="0" err="1">
                <a:solidFill>
                  <a:srgbClr val="FF0000"/>
                </a:solidFill>
              </a:rPr>
              <a:t>myplan</a:t>
            </a:r>
            <a:r>
              <a:rPr lang="en-US" altLang="zh-TW" sz="2000" i="1" dirty="0">
                <a:solidFill>
                  <a:srgbClr val="FF0000"/>
                </a:solidFill>
              </a:rPr>
              <a:t> 0_demo.launch</a:t>
            </a:r>
            <a:endParaRPr lang="en-US" altLang="zh-TW" sz="2000" dirty="0"/>
          </a:p>
          <a:p>
            <a:pPr marL="342900" lvl="1" indent="0">
              <a:buNone/>
            </a:pPr>
            <a:r>
              <a:rPr lang="en-US" altLang="zh-TW" sz="2000" dirty="0"/>
              <a:t>(3) &gt;&gt;</a:t>
            </a:r>
            <a:r>
              <a:rPr lang="en-US" altLang="zh-TW" sz="1500" i="1" dirty="0">
                <a:solidFill>
                  <a:srgbClr val="FF0000"/>
                </a:solidFill>
              </a:rPr>
              <a:t> </a:t>
            </a:r>
            <a:r>
              <a:rPr lang="en-US" altLang="zh-TW" sz="1500" i="1" dirty="0" err="1">
                <a:solidFill>
                  <a:srgbClr val="FF0000"/>
                </a:solidFill>
              </a:rPr>
              <a:t>rosrun</a:t>
            </a:r>
            <a:r>
              <a:rPr lang="en-US" altLang="zh-TW" sz="1500" i="1" dirty="0">
                <a:solidFill>
                  <a:srgbClr val="FF0000"/>
                </a:solidFill>
              </a:rPr>
              <a:t> </a:t>
            </a:r>
            <a:r>
              <a:rPr lang="en-US" altLang="zh-TW" sz="1500" i="1" dirty="0" err="1">
                <a:solidFill>
                  <a:srgbClr val="FF0000"/>
                </a:solidFill>
              </a:rPr>
              <a:t>myrobot_control</a:t>
            </a:r>
            <a:r>
              <a:rPr lang="en-US" altLang="zh-TW" sz="1500" i="1" dirty="0">
                <a:solidFill>
                  <a:srgbClr val="FF0000"/>
                </a:solidFill>
              </a:rPr>
              <a:t> 0_magnet_moveit_real_arm_interface.py</a:t>
            </a:r>
          </a:p>
          <a:p>
            <a:pPr marL="342900" lvl="1" indent="0">
              <a:buNone/>
            </a:pPr>
            <a:r>
              <a:rPr lang="en-US" altLang="zh-TW" sz="2000" dirty="0"/>
              <a:t>(4) &gt;&gt;</a:t>
            </a:r>
            <a:r>
              <a:rPr lang="zh-TW" altLang="en-US" sz="2000" dirty="0"/>
              <a:t> </a:t>
            </a:r>
            <a:r>
              <a:rPr lang="en-US" altLang="zh-TW" sz="1500" i="1" dirty="0" err="1">
                <a:solidFill>
                  <a:srgbClr val="FF0000"/>
                </a:solidFill>
              </a:rPr>
              <a:t>rosrun</a:t>
            </a:r>
            <a:r>
              <a:rPr lang="en-US" altLang="zh-TW" sz="1500" i="1" dirty="0">
                <a:solidFill>
                  <a:srgbClr val="FF0000"/>
                </a:solidFill>
              </a:rPr>
              <a:t> </a:t>
            </a:r>
            <a:r>
              <a:rPr lang="en-US" altLang="zh-TW" sz="1500" i="1" dirty="0" err="1">
                <a:solidFill>
                  <a:srgbClr val="FF0000"/>
                </a:solidFill>
              </a:rPr>
              <a:t>myrobot_control</a:t>
            </a:r>
            <a:r>
              <a:rPr lang="zh-TW" altLang="en-US" sz="1500" i="1" dirty="0">
                <a:solidFill>
                  <a:srgbClr val="FF0000"/>
                </a:solidFill>
              </a:rPr>
              <a:t> </a:t>
            </a:r>
            <a:r>
              <a:rPr lang="en-US" altLang="zh-TW" sz="1500" i="1" dirty="0">
                <a:solidFill>
                  <a:srgbClr val="FF0000"/>
                </a:solidFill>
              </a:rPr>
              <a:t>0_magnet_serial_with_ST.py</a:t>
            </a:r>
            <a:endParaRPr lang="en-US" altLang="zh-TW" sz="2000" dirty="0"/>
          </a:p>
          <a:p>
            <a:pPr marL="342900" lvl="1" indent="0">
              <a:buNone/>
            </a:pPr>
            <a:r>
              <a:rPr lang="en-US" altLang="zh-TW" sz="2000" dirty="0"/>
              <a:t>(5) Set up power supply, 12V parallel 3A </a:t>
            </a:r>
            <a:r>
              <a:rPr lang="en-US" altLang="zh-TW" sz="2000" dirty="0" err="1"/>
              <a:t>3A</a:t>
            </a:r>
            <a:endParaRPr lang="en-US" altLang="zh-TW" sz="2000" dirty="0"/>
          </a:p>
          <a:p>
            <a:pPr marL="342900" lvl="1" indent="0">
              <a:buNone/>
            </a:pPr>
            <a:r>
              <a:rPr lang="en-US" altLang="zh-TW" sz="2000" dirty="0"/>
              <a:t>(</a:t>
            </a:r>
            <a:r>
              <a:rPr lang="en-US" altLang="zh-TW" sz="2000" b="1" dirty="0">
                <a:solidFill>
                  <a:srgbClr val="FF0000"/>
                </a:solidFill>
              </a:rPr>
              <a:t>Keep a finger on the power button</a:t>
            </a:r>
            <a:r>
              <a:rPr lang="en-US" altLang="zh-TW" sz="2000" dirty="0"/>
              <a:t>)</a:t>
            </a:r>
          </a:p>
          <a:p>
            <a:pPr marL="342900" lvl="1" indent="0">
              <a:buNone/>
            </a:pPr>
            <a:r>
              <a:rPr lang="en-US" altLang="zh-TW" sz="2000" dirty="0"/>
              <a:t>(6) &gt;&gt;</a:t>
            </a:r>
            <a:r>
              <a:rPr lang="en-US" altLang="zh-TW" sz="2000" i="1" dirty="0" err="1">
                <a:solidFill>
                  <a:srgbClr val="FF0000"/>
                </a:solidFill>
              </a:rPr>
              <a:t>rosrun</a:t>
            </a:r>
            <a:r>
              <a:rPr lang="en-US" altLang="zh-TW" sz="2000" i="1" dirty="0">
                <a:solidFill>
                  <a:srgbClr val="FF0000"/>
                </a:solidFill>
              </a:rPr>
              <a:t> </a:t>
            </a:r>
            <a:r>
              <a:rPr lang="en-US" altLang="zh-TW" sz="2000" i="1" dirty="0" err="1">
                <a:solidFill>
                  <a:srgbClr val="FF0000"/>
                </a:solidFill>
              </a:rPr>
              <a:t>myplan</a:t>
            </a:r>
            <a:r>
              <a:rPr lang="en-US" altLang="zh-TW" sz="2000" i="1" dirty="0">
                <a:solidFill>
                  <a:srgbClr val="FF0000"/>
                </a:solidFill>
              </a:rPr>
              <a:t> 0_hanoi_planner.py</a:t>
            </a:r>
          </a:p>
          <a:p>
            <a:pPr marL="342900" lvl="1" indent="0">
              <a:buNone/>
            </a:pPr>
            <a:endParaRPr lang="en-US" altLang="zh-TW" sz="2000" dirty="0"/>
          </a:p>
        </p:txBody>
      </p:sp>
      <p:sp>
        <p:nvSpPr>
          <p:cNvPr id="4" name="內容版面配置區 6">
            <a:extLst>
              <a:ext uri="{FF2B5EF4-FFF2-40B4-BE49-F238E27FC236}">
                <a16:creationId xmlns:a16="http://schemas.microsoft.com/office/drawing/2014/main" id="{FD2763C3-B628-4830-B232-9ED31A731DFF}"/>
              </a:ext>
            </a:extLst>
          </p:cNvPr>
          <p:cNvSpPr txBox="1">
            <a:spLocks/>
          </p:cNvSpPr>
          <p:nvPr/>
        </p:nvSpPr>
        <p:spPr>
          <a:xfrm>
            <a:off x="301656" y="200465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E6F75C-E7D0-49D4-BB2E-C085B66D924F}"/>
              </a:ext>
            </a:extLst>
          </p:cNvPr>
          <p:cNvSpPr/>
          <p:nvPr/>
        </p:nvSpPr>
        <p:spPr>
          <a:xfrm>
            <a:off x="7192781" y="2076262"/>
            <a:ext cx="1784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</a:rPr>
              <a:t>Home Position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54444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8B3A39-C17A-44A4-AD57-74E3F885B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To be released…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D04E7F-71E7-44CB-9C77-146377B14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模擬競賽詳細規則與細節</a:t>
            </a:r>
            <a:r>
              <a:rPr lang="en-US" altLang="zh-TW" dirty="0"/>
              <a:t>(</a:t>
            </a:r>
            <a:r>
              <a:rPr lang="zh-TW" altLang="en-US" dirty="0"/>
              <a:t>如</a:t>
            </a:r>
            <a:r>
              <a:rPr lang="en-US" altLang="zh-TW" dirty="0"/>
              <a:t>:</a:t>
            </a:r>
            <a:r>
              <a:rPr lang="zh-TW" altLang="en-US" dirty="0"/>
              <a:t> 時間表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實體競賽詳細規則與細節</a:t>
            </a:r>
            <a:r>
              <a:rPr lang="en-US" altLang="zh-TW" dirty="0"/>
              <a:t>(</a:t>
            </a:r>
            <a:r>
              <a:rPr lang="zh-TW" altLang="en-US" dirty="0"/>
              <a:t>如</a:t>
            </a:r>
            <a:r>
              <a:rPr lang="en-US" altLang="zh-TW" dirty="0"/>
              <a:t>:</a:t>
            </a:r>
            <a:r>
              <a:rPr lang="zh-TW" altLang="en-US" dirty="0"/>
              <a:t> 晉級規定、障礙物形狀等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511D30-ABDF-4F14-BC2D-106126194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443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862F275-DBF1-469A-B66B-2CF0010A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舊</a:t>
            </a:r>
            <a:r>
              <a:rPr lang="zh-TW" altLang="en-US" dirty="0"/>
              <a:t>競賽規則參考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DD94934-DE3C-4E75-8BF8-C46CC9E92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04" y="1825625"/>
            <a:ext cx="8657393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競賽規則</a:t>
            </a:r>
            <a:r>
              <a:rPr lang="en-US" altLang="zh-TW" dirty="0"/>
              <a:t>:</a:t>
            </a:r>
          </a:p>
          <a:p>
            <a:pPr lvl="1"/>
            <a:endParaRPr lang="en-US" altLang="zh-TW" sz="2000" dirty="0"/>
          </a:p>
          <a:p>
            <a:pPr marL="342900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342900" lvl="1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800100" lvl="1" indent="-457200">
              <a:buFont typeface="+mj-lt"/>
              <a:buAutoNum type="arabicPeriod"/>
            </a:pPr>
            <a:endParaRPr lang="en-US" altLang="zh-TW" sz="2000" dirty="0"/>
          </a:p>
          <a:p>
            <a:pPr marL="800100" lvl="1" indent="-457200">
              <a:buFont typeface="+mj-lt"/>
              <a:buAutoNum type="arabicPeriod"/>
            </a:pPr>
            <a:endParaRPr lang="en-US" altLang="zh-TW" sz="2000" dirty="0"/>
          </a:p>
        </p:txBody>
      </p:sp>
      <p:sp>
        <p:nvSpPr>
          <p:cNvPr id="4" name="內容版面配置區 6">
            <a:extLst>
              <a:ext uri="{FF2B5EF4-FFF2-40B4-BE49-F238E27FC236}">
                <a16:creationId xmlns:a16="http://schemas.microsoft.com/office/drawing/2014/main" id="{FD2763C3-B628-4830-B232-9ED31A731DFF}"/>
              </a:ext>
            </a:extLst>
          </p:cNvPr>
          <p:cNvSpPr txBox="1">
            <a:spLocks/>
          </p:cNvSpPr>
          <p:nvPr/>
        </p:nvSpPr>
        <p:spPr>
          <a:xfrm>
            <a:off x="301656" y="200465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469B8EFD-42FD-4BEC-805F-9DDDCC20ABB2}"/>
              </a:ext>
            </a:extLst>
          </p:cNvPr>
          <p:cNvSpPr txBox="1"/>
          <p:nvPr/>
        </p:nvSpPr>
        <p:spPr>
          <a:xfrm>
            <a:off x="955644" y="2423983"/>
            <a:ext cx="688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00FF00"/>
                </a:highlight>
              </a:rPr>
              <a:t>規則</a:t>
            </a:r>
            <a:r>
              <a:rPr lang="en-US" altLang="zh-TW" dirty="0">
                <a:highlight>
                  <a:srgbClr val="00FF00"/>
                </a:highlight>
              </a:rPr>
              <a:t>1:</a:t>
            </a:r>
            <a:r>
              <a:rPr lang="en-US" altLang="zh-TW" dirty="0"/>
              <a:t> (</a:t>
            </a:r>
            <a:r>
              <a:rPr lang="zh-TW" altLang="en-US" dirty="0"/>
              <a:t>起始</a:t>
            </a:r>
            <a:r>
              <a:rPr lang="en-US" altLang="zh-TW" dirty="0"/>
              <a:t>,</a:t>
            </a:r>
            <a:r>
              <a:rPr lang="zh-TW" altLang="en-US" dirty="0"/>
              <a:t>最終</a:t>
            </a:r>
            <a:r>
              <a:rPr lang="en-US" altLang="zh-TW" dirty="0"/>
              <a:t>)</a:t>
            </a:r>
            <a:r>
              <a:rPr lang="zh-TW" altLang="en-US" dirty="0"/>
              <a:t>河內塔的位置，會在各組出場前由助教抽籤決定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4D38EB5-669C-4B4E-B539-547C7B7FFEDC}"/>
              </a:ext>
            </a:extLst>
          </p:cNvPr>
          <p:cNvGrpSpPr/>
          <p:nvPr/>
        </p:nvGrpSpPr>
        <p:grpSpPr>
          <a:xfrm>
            <a:off x="1708017" y="3188815"/>
            <a:ext cx="5727966" cy="1393428"/>
            <a:chOff x="1523164" y="3429000"/>
            <a:chExt cx="5727966" cy="1393428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5BFC461C-48DC-4943-AAC4-6130B6870829}"/>
                </a:ext>
              </a:extLst>
            </p:cNvPr>
            <p:cNvGrpSpPr/>
            <p:nvPr/>
          </p:nvGrpSpPr>
          <p:grpSpPr>
            <a:xfrm>
              <a:off x="1523164" y="3429000"/>
              <a:ext cx="5727966" cy="1393428"/>
              <a:chOff x="867802" y="2835201"/>
              <a:chExt cx="6365343" cy="1548481"/>
            </a:xfrm>
          </p:grpSpPr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83D96243-BA75-43B5-8CB3-38A6993BC3C5}"/>
                  </a:ext>
                </a:extLst>
              </p:cNvPr>
              <p:cNvSpPr/>
              <p:nvPr/>
            </p:nvSpPr>
            <p:spPr>
              <a:xfrm>
                <a:off x="867802" y="4231282"/>
                <a:ext cx="924554" cy="1524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96" name="直線接點 95">
                <a:extLst>
                  <a:ext uri="{FF2B5EF4-FFF2-40B4-BE49-F238E27FC236}">
                    <a16:creationId xmlns:a16="http://schemas.microsoft.com/office/drawing/2014/main" id="{BA3D1CBA-8073-4F66-A782-2159E8E62F73}"/>
                  </a:ext>
                </a:extLst>
              </p:cNvPr>
              <p:cNvCxnSpPr>
                <a:cxnSpLocks/>
                <a:endCxn id="101" idx="0"/>
              </p:cNvCxnSpPr>
              <p:nvPr/>
            </p:nvCxnSpPr>
            <p:spPr>
              <a:xfrm flipH="1">
                <a:off x="1330079" y="3226626"/>
                <a:ext cx="3496" cy="92463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0F384580-879D-4356-BFB2-ED9B0F954F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1408" y="3226626"/>
                <a:ext cx="0" cy="1080856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C39BB49F-BAA9-4DF8-86DC-69CD89B9CC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0529" y="3226626"/>
                <a:ext cx="0" cy="1080856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1" name="橢圓 100">
                <a:extLst>
                  <a:ext uri="{FF2B5EF4-FFF2-40B4-BE49-F238E27FC236}">
                    <a16:creationId xmlns:a16="http://schemas.microsoft.com/office/drawing/2014/main" id="{96BBF925-3ECC-4BB1-954A-75E9F5C21451}"/>
                  </a:ext>
                </a:extLst>
              </p:cNvPr>
              <p:cNvSpPr/>
              <p:nvPr/>
            </p:nvSpPr>
            <p:spPr>
              <a:xfrm>
                <a:off x="944002" y="4151256"/>
                <a:ext cx="772153" cy="127279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2" name="橢圓 101">
                <a:extLst>
                  <a:ext uri="{FF2B5EF4-FFF2-40B4-BE49-F238E27FC236}">
                    <a16:creationId xmlns:a16="http://schemas.microsoft.com/office/drawing/2014/main" id="{353A326F-7A9F-4521-8956-90F0C630B9D9}"/>
                  </a:ext>
                </a:extLst>
              </p:cNvPr>
              <p:cNvSpPr/>
              <p:nvPr/>
            </p:nvSpPr>
            <p:spPr>
              <a:xfrm>
                <a:off x="1001979" y="4072052"/>
                <a:ext cx="656198" cy="108165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A35B9E67-55D6-4FDA-83DE-13017335857D}"/>
                  </a:ext>
                </a:extLst>
              </p:cNvPr>
              <p:cNvSpPr txBox="1"/>
              <p:nvPr/>
            </p:nvSpPr>
            <p:spPr>
              <a:xfrm>
                <a:off x="1150355" y="2925113"/>
                <a:ext cx="351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A</a:t>
                </a:r>
                <a:endParaRPr lang="zh-TW" altLang="en-US" dirty="0"/>
              </a:p>
            </p:txBody>
          </p:sp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A7ECDE51-D881-4CDB-AA56-1B5180C12DC0}"/>
                  </a:ext>
                </a:extLst>
              </p:cNvPr>
              <p:cNvSpPr txBox="1"/>
              <p:nvPr/>
            </p:nvSpPr>
            <p:spPr>
              <a:xfrm>
                <a:off x="2385414" y="2925113"/>
                <a:ext cx="351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C</a:t>
                </a:r>
                <a:endParaRPr lang="zh-TW" altLang="en-US" dirty="0"/>
              </a:p>
            </p:txBody>
          </p:sp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57A16EA7-D26E-4445-92CD-B7EAFB768D08}"/>
                  </a:ext>
                </a:extLst>
              </p:cNvPr>
              <p:cNvSpPr txBox="1"/>
              <p:nvPr/>
            </p:nvSpPr>
            <p:spPr>
              <a:xfrm>
                <a:off x="1802705" y="2925451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B</a:t>
                </a:r>
                <a:endParaRPr lang="zh-TW" altLang="en-US" dirty="0"/>
              </a:p>
            </p:txBody>
          </p:sp>
          <p:sp>
            <p:nvSpPr>
              <p:cNvPr id="106" name="橢圓 105">
                <a:extLst>
                  <a:ext uri="{FF2B5EF4-FFF2-40B4-BE49-F238E27FC236}">
                    <a16:creationId xmlns:a16="http://schemas.microsoft.com/office/drawing/2014/main" id="{9F252892-55C3-432A-91D7-3902F339C76C}"/>
                  </a:ext>
                </a:extLst>
              </p:cNvPr>
              <p:cNvSpPr/>
              <p:nvPr/>
            </p:nvSpPr>
            <p:spPr>
              <a:xfrm>
                <a:off x="6004406" y="4150532"/>
                <a:ext cx="924554" cy="1524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107" name="直線接點 106">
                <a:extLst>
                  <a:ext uri="{FF2B5EF4-FFF2-40B4-BE49-F238E27FC236}">
                    <a16:creationId xmlns:a16="http://schemas.microsoft.com/office/drawing/2014/main" id="{10058194-765A-48EA-9429-1157F159AEA2}"/>
                  </a:ext>
                </a:extLst>
              </p:cNvPr>
              <p:cNvCxnSpPr>
                <a:cxnSpLocks/>
                <a:endCxn id="110" idx="0"/>
              </p:cNvCxnSpPr>
              <p:nvPr/>
            </p:nvCxnSpPr>
            <p:spPr>
              <a:xfrm flipH="1">
                <a:off x="6466683" y="3145876"/>
                <a:ext cx="3496" cy="92463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70D375FC-44E5-4401-B2EF-8F02A6F4BC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2132" y="3161116"/>
                <a:ext cx="0" cy="1080856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>
                <a:extLst>
                  <a:ext uri="{FF2B5EF4-FFF2-40B4-BE49-F238E27FC236}">
                    <a16:creationId xmlns:a16="http://schemas.microsoft.com/office/drawing/2014/main" id="{EC861817-08A3-4C99-8648-EF1BA34269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7373" y="3145876"/>
                <a:ext cx="0" cy="1080856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5FC4EB99-9C59-415A-883E-C5624B80E94F}"/>
                  </a:ext>
                </a:extLst>
              </p:cNvPr>
              <p:cNvSpPr/>
              <p:nvPr/>
            </p:nvSpPr>
            <p:spPr>
              <a:xfrm>
                <a:off x="6080606" y="4070506"/>
                <a:ext cx="772153" cy="127279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11" name="橢圓 110">
                <a:extLst>
                  <a:ext uri="{FF2B5EF4-FFF2-40B4-BE49-F238E27FC236}">
                    <a16:creationId xmlns:a16="http://schemas.microsoft.com/office/drawing/2014/main" id="{7CF350DE-D3AE-40F9-A7A3-9B6F0FB2D20B}"/>
                  </a:ext>
                </a:extLst>
              </p:cNvPr>
              <p:cNvSpPr/>
              <p:nvPr/>
            </p:nvSpPr>
            <p:spPr>
              <a:xfrm>
                <a:off x="6138583" y="3991302"/>
                <a:ext cx="656198" cy="108165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AFB79499-81EB-459F-9551-BCD1C6844A81}"/>
                  </a:ext>
                </a:extLst>
              </p:cNvPr>
              <p:cNvSpPr txBox="1"/>
              <p:nvPr/>
            </p:nvSpPr>
            <p:spPr>
              <a:xfrm>
                <a:off x="5646708" y="2835201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A</a:t>
                </a:r>
                <a:endParaRPr lang="zh-TW" altLang="en-US" dirty="0"/>
              </a:p>
            </p:txBody>
          </p:sp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491DE4A5-DB16-400E-8530-C22A7EADBB2D}"/>
                  </a:ext>
                </a:extLst>
              </p:cNvPr>
              <p:cNvSpPr txBox="1"/>
              <p:nvPr/>
            </p:nvSpPr>
            <p:spPr>
              <a:xfrm>
                <a:off x="6881767" y="2835201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C</a:t>
                </a:r>
                <a:endParaRPr lang="zh-TW" altLang="en-US" dirty="0"/>
              </a:p>
            </p:txBody>
          </p:sp>
          <p:sp>
            <p:nvSpPr>
              <p:cNvPr id="114" name="文字方塊 113">
                <a:extLst>
                  <a:ext uri="{FF2B5EF4-FFF2-40B4-BE49-F238E27FC236}">
                    <a16:creationId xmlns:a16="http://schemas.microsoft.com/office/drawing/2014/main" id="{9A92E65A-C6B7-473E-BC23-3EFD39B5477B}"/>
                  </a:ext>
                </a:extLst>
              </p:cNvPr>
              <p:cNvSpPr txBox="1"/>
              <p:nvPr/>
            </p:nvSpPr>
            <p:spPr>
              <a:xfrm>
                <a:off x="6299058" y="2835539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B</a:t>
                </a:r>
                <a:endParaRPr lang="zh-TW" altLang="en-US" dirty="0"/>
              </a:p>
            </p:txBody>
          </p:sp>
          <p:cxnSp>
            <p:nvCxnSpPr>
              <p:cNvPr id="115" name="直線單箭頭接點 114">
                <a:extLst>
                  <a:ext uri="{FF2B5EF4-FFF2-40B4-BE49-F238E27FC236}">
                    <a16:creationId xmlns:a16="http://schemas.microsoft.com/office/drawing/2014/main" id="{F3BAB813-C357-41E0-881F-B8E4766BBC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7487" y="3746377"/>
                <a:ext cx="26725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86FAF119-A47D-4784-8ECD-720BF0FDBF17}"/>
                </a:ext>
              </a:extLst>
            </p:cNvPr>
            <p:cNvSpPr txBox="1"/>
            <p:nvPr/>
          </p:nvSpPr>
          <p:spPr>
            <a:xfrm>
              <a:off x="4106531" y="3910694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7 steps</a:t>
              </a:r>
              <a:endParaRPr lang="zh-TW" altLang="en-US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670596B-5EFE-4B05-AC0E-D255E57E2098}"/>
              </a:ext>
            </a:extLst>
          </p:cNvPr>
          <p:cNvSpPr/>
          <p:nvPr/>
        </p:nvSpPr>
        <p:spPr>
          <a:xfrm>
            <a:off x="1398818" y="4984828"/>
            <a:ext cx="7018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這個範例中，起始河內塔在</a:t>
            </a:r>
            <a:r>
              <a:rPr lang="en-US" altLang="zh-TW" dirty="0"/>
              <a:t>A</a:t>
            </a:r>
            <a:r>
              <a:rPr lang="zh-TW" altLang="en-US" dirty="0"/>
              <a:t>位置，最終要搬到</a:t>
            </a:r>
            <a:r>
              <a:rPr lang="en-US" altLang="zh-TW" dirty="0"/>
              <a:t>B</a:t>
            </a:r>
            <a:r>
              <a:rPr lang="zh-TW" altLang="en-US" dirty="0"/>
              <a:t>位置，縮寫成</a:t>
            </a:r>
            <a:r>
              <a:rPr lang="en-US" altLang="zh-TW" dirty="0"/>
              <a:t>(A,B)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277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52DDAF-62FA-4DA0-A77D-79E37B3E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2FF3FB-71A5-4D33-9D66-C213508D4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6725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Schedule</a:t>
            </a:r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Simulation</a:t>
            </a:r>
            <a:r>
              <a:rPr lang="zh-TW" altLang="en-US" dirty="0"/>
              <a:t> </a:t>
            </a:r>
            <a:r>
              <a:rPr lang="en-US" altLang="zh-TW" dirty="0"/>
              <a:t>Contest</a:t>
            </a:r>
            <a:r>
              <a:rPr lang="zh-TW" altLang="en-US" dirty="0"/>
              <a:t>  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Real Arm Contest</a:t>
            </a:r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Appendix</a:t>
            </a:r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BFCF17-FBD4-4EFF-9866-89083A4E64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9"/>
          <a:stretch/>
        </p:blipFill>
        <p:spPr>
          <a:xfrm>
            <a:off x="4329404" y="1690689"/>
            <a:ext cx="3195555" cy="426458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A0E58D-E95B-464B-814A-6C53B78EC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073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862F275-DBF1-469A-B66B-2CF0010A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舊</a:t>
            </a:r>
            <a:r>
              <a:rPr lang="zh-TW" altLang="en-US" dirty="0"/>
              <a:t>競賽規則參考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DD94934-DE3C-4E75-8BF8-C46CC9E92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04" y="1825625"/>
            <a:ext cx="8657393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競賽規則</a:t>
            </a:r>
            <a:r>
              <a:rPr lang="en-US" altLang="zh-TW" dirty="0"/>
              <a:t>:</a:t>
            </a:r>
          </a:p>
          <a:p>
            <a:pPr lvl="1"/>
            <a:endParaRPr lang="en-US" altLang="zh-TW" sz="2000" dirty="0"/>
          </a:p>
          <a:p>
            <a:pPr marL="342900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342900" lvl="1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800100" lvl="1" indent="-457200">
              <a:buFont typeface="+mj-lt"/>
              <a:buAutoNum type="arabicPeriod"/>
            </a:pPr>
            <a:endParaRPr lang="en-US" altLang="zh-TW" sz="2000" dirty="0"/>
          </a:p>
          <a:p>
            <a:pPr marL="800100" lvl="1" indent="-457200">
              <a:buFont typeface="+mj-lt"/>
              <a:buAutoNum type="arabicPeriod"/>
            </a:pPr>
            <a:endParaRPr lang="en-US" altLang="zh-TW" sz="2000" dirty="0"/>
          </a:p>
        </p:txBody>
      </p:sp>
      <p:sp>
        <p:nvSpPr>
          <p:cNvPr id="4" name="內容版面配置區 6">
            <a:extLst>
              <a:ext uri="{FF2B5EF4-FFF2-40B4-BE49-F238E27FC236}">
                <a16:creationId xmlns:a16="http://schemas.microsoft.com/office/drawing/2014/main" id="{FD2763C3-B628-4830-B232-9ED31A731DFF}"/>
              </a:ext>
            </a:extLst>
          </p:cNvPr>
          <p:cNvSpPr txBox="1">
            <a:spLocks/>
          </p:cNvSpPr>
          <p:nvPr/>
        </p:nvSpPr>
        <p:spPr>
          <a:xfrm>
            <a:off x="301656" y="200465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8" name="demo-rescue-tower">
            <a:hlinkClick r:id="" action="ppaction://media"/>
            <a:extLst>
              <a:ext uri="{FF2B5EF4-FFF2-40B4-BE49-F238E27FC236}">
                <a16:creationId xmlns:a16="http://schemas.microsoft.com/office/drawing/2014/main" id="{083B4D48-06CD-4E3B-AE02-6F2118DB81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1000"/>
          <a:stretch/>
        </p:blipFill>
        <p:spPr>
          <a:xfrm>
            <a:off x="4949659" y="3731171"/>
            <a:ext cx="1853882" cy="2603674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16D2B48-A326-461F-BF62-AFDCADAF8716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3703320" y="3009900"/>
            <a:ext cx="354640" cy="32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69689C0-26D0-475E-9988-735075D4FAE7}"/>
              </a:ext>
            </a:extLst>
          </p:cNvPr>
          <p:cNvGrpSpPr/>
          <p:nvPr/>
        </p:nvGrpSpPr>
        <p:grpSpPr>
          <a:xfrm>
            <a:off x="1158373" y="2640191"/>
            <a:ext cx="6987353" cy="3402896"/>
            <a:chOff x="1158373" y="2640191"/>
            <a:chExt cx="6987353" cy="3402896"/>
          </a:xfrm>
        </p:grpSpPr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A7A94B08-F7CF-408A-8533-9B1A175D5160}"/>
                </a:ext>
              </a:extLst>
            </p:cNvPr>
            <p:cNvGrpSpPr/>
            <p:nvPr/>
          </p:nvGrpSpPr>
          <p:grpSpPr>
            <a:xfrm>
              <a:off x="1158373" y="2640191"/>
              <a:ext cx="6987353" cy="2919360"/>
              <a:chOff x="1154099" y="2381111"/>
              <a:chExt cx="6987353" cy="2919360"/>
            </a:xfrm>
          </p:grpSpPr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2035E44-7695-4C6C-AEE1-1B6D39DB366F}"/>
                  </a:ext>
                </a:extLst>
              </p:cNvPr>
              <p:cNvSpPr txBox="1"/>
              <p:nvPr/>
            </p:nvSpPr>
            <p:spPr>
              <a:xfrm>
                <a:off x="1154099" y="2572151"/>
                <a:ext cx="2063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Mission Completed: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776F4B72-CB53-4D72-92E2-9F5EA7FC921B}"/>
                      </a:ext>
                    </a:extLst>
                  </p:cNvPr>
                  <p:cNvSpPr txBox="1"/>
                  <p:nvPr/>
                </p:nvSpPr>
                <p:spPr>
                  <a:xfrm>
                    <a:off x="1224620" y="3094902"/>
                    <a:ext cx="840302" cy="2500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65 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776F4B72-CB53-4D72-92E2-9F5EA7FC92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620" y="3094902"/>
                    <a:ext cx="840302" cy="2500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219" r="-10949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9C336722-89A7-4243-B002-A4C0A259D1C5}"/>
                      </a:ext>
                    </a:extLst>
                  </p:cNvPr>
                  <p:cNvSpPr txBox="1"/>
                  <p:nvPr/>
                </p:nvSpPr>
                <p:spPr>
                  <a:xfrm>
                    <a:off x="1224620" y="3541423"/>
                    <a:ext cx="840302" cy="2500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60 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9C336722-89A7-4243-B002-A4C0A259D1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620" y="3541423"/>
                    <a:ext cx="840302" cy="2500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219" r="-10949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字方塊 54">
                    <a:extLst>
                      <a:ext uri="{FF2B5EF4-FFF2-40B4-BE49-F238E27FC236}">
                        <a16:creationId xmlns:a16="http://schemas.microsoft.com/office/drawing/2014/main" id="{342BC255-6EA2-41EF-AC35-E7A7B28EC5E7}"/>
                      </a:ext>
                    </a:extLst>
                  </p:cNvPr>
                  <p:cNvSpPr txBox="1"/>
                  <p:nvPr/>
                </p:nvSpPr>
                <p:spPr>
                  <a:xfrm>
                    <a:off x="1224619" y="3995246"/>
                    <a:ext cx="840302" cy="2500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55 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55" name="文字方塊 54">
                    <a:extLst>
                      <a:ext uri="{FF2B5EF4-FFF2-40B4-BE49-F238E27FC236}">
                        <a16:creationId xmlns:a16="http://schemas.microsoft.com/office/drawing/2014/main" id="{342BC255-6EA2-41EF-AC35-E7A7B28EC5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619" y="3995246"/>
                    <a:ext cx="840302" cy="2500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0219" r="-10949" b="-243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字方塊 55">
                    <a:extLst>
                      <a:ext uri="{FF2B5EF4-FFF2-40B4-BE49-F238E27FC236}">
                        <a16:creationId xmlns:a16="http://schemas.microsoft.com/office/drawing/2014/main" id="{571F3C7B-1466-4139-9986-E7CCF3695E18}"/>
                      </a:ext>
                    </a:extLst>
                  </p:cNvPr>
                  <p:cNvSpPr txBox="1"/>
                  <p:nvPr/>
                </p:nvSpPr>
                <p:spPr>
                  <a:xfrm>
                    <a:off x="1224618" y="4498645"/>
                    <a:ext cx="840302" cy="2500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50 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56" name="文字方塊 55">
                    <a:extLst>
                      <a:ext uri="{FF2B5EF4-FFF2-40B4-BE49-F238E27FC236}">
                        <a16:creationId xmlns:a16="http://schemas.microsoft.com/office/drawing/2014/main" id="{571F3C7B-1466-4139-9986-E7CCF3695E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618" y="4498645"/>
                    <a:ext cx="840302" cy="2500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0219" r="-10949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字方塊 56">
                    <a:extLst>
                      <a:ext uri="{FF2B5EF4-FFF2-40B4-BE49-F238E27FC236}">
                        <a16:creationId xmlns:a16="http://schemas.microsoft.com/office/drawing/2014/main" id="{B9D8EC8C-9336-4DB1-A7B9-3D2A28879ABD}"/>
                      </a:ext>
                    </a:extLst>
                  </p:cNvPr>
                  <p:cNvSpPr txBox="1"/>
                  <p:nvPr/>
                </p:nvSpPr>
                <p:spPr>
                  <a:xfrm>
                    <a:off x="1224617" y="5023472"/>
                    <a:ext cx="9370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57" name="文字方塊 56">
                    <a:extLst>
                      <a:ext uri="{FF2B5EF4-FFF2-40B4-BE49-F238E27FC236}">
                        <a16:creationId xmlns:a16="http://schemas.microsoft.com/office/drawing/2014/main" id="{B9D8EC8C-9336-4DB1-A7B9-3D2A28879A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4617" y="5023472"/>
                    <a:ext cx="937051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5882" r="-3268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字方塊 58">
                    <a:extLst>
                      <a:ext uri="{FF2B5EF4-FFF2-40B4-BE49-F238E27FC236}">
                        <a16:creationId xmlns:a16="http://schemas.microsoft.com/office/drawing/2014/main" id="{FC8BD151-8909-4521-8A41-ACD59B399CBE}"/>
                      </a:ext>
                    </a:extLst>
                  </p:cNvPr>
                  <p:cNvSpPr txBox="1"/>
                  <p:nvPr/>
                </p:nvSpPr>
                <p:spPr>
                  <a:xfrm>
                    <a:off x="3159824" y="3073308"/>
                    <a:ext cx="4103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 5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59" name="文字方塊 58">
                    <a:extLst>
                      <a:ext uri="{FF2B5EF4-FFF2-40B4-BE49-F238E27FC236}">
                        <a16:creationId xmlns:a16="http://schemas.microsoft.com/office/drawing/2014/main" id="{FC8BD151-8909-4521-8A41-ACD59B399C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59824" y="3073308"/>
                    <a:ext cx="410369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0448" r="-13433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字方塊 60">
                    <a:extLst>
                      <a:ext uri="{FF2B5EF4-FFF2-40B4-BE49-F238E27FC236}">
                        <a16:creationId xmlns:a16="http://schemas.microsoft.com/office/drawing/2014/main" id="{0F2CD1B0-C291-4EE6-ADBB-29E470E7C2AF}"/>
                      </a:ext>
                    </a:extLst>
                  </p:cNvPr>
                  <p:cNvSpPr txBox="1"/>
                  <p:nvPr/>
                </p:nvSpPr>
                <p:spPr>
                  <a:xfrm>
                    <a:off x="3159823" y="3511709"/>
                    <a:ext cx="4103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 5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1" name="文字方塊 60">
                    <a:extLst>
                      <a:ext uri="{FF2B5EF4-FFF2-40B4-BE49-F238E27FC236}">
                        <a16:creationId xmlns:a16="http://schemas.microsoft.com/office/drawing/2014/main" id="{0F2CD1B0-C291-4EE6-ADBB-29E470E7C2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59823" y="3511709"/>
                    <a:ext cx="410369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0448" r="-13433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字方塊 61">
                    <a:extLst>
                      <a:ext uri="{FF2B5EF4-FFF2-40B4-BE49-F238E27FC236}">
                        <a16:creationId xmlns:a16="http://schemas.microsoft.com/office/drawing/2014/main" id="{FE4F43FC-4C20-4EF3-B2DE-9C310E3B3314}"/>
                      </a:ext>
                    </a:extLst>
                  </p:cNvPr>
                  <p:cNvSpPr txBox="1"/>
                  <p:nvPr/>
                </p:nvSpPr>
                <p:spPr>
                  <a:xfrm>
                    <a:off x="3159823" y="3965532"/>
                    <a:ext cx="4103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 5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2" name="文字方塊 61">
                    <a:extLst>
                      <a:ext uri="{FF2B5EF4-FFF2-40B4-BE49-F238E27FC236}">
                        <a16:creationId xmlns:a16="http://schemas.microsoft.com/office/drawing/2014/main" id="{FE4F43FC-4C20-4EF3-B2DE-9C310E3B33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59823" y="3965532"/>
                    <a:ext cx="410369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0448" r="-13433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文字方塊 62">
                    <a:extLst>
                      <a:ext uri="{FF2B5EF4-FFF2-40B4-BE49-F238E27FC236}">
                        <a16:creationId xmlns:a16="http://schemas.microsoft.com/office/drawing/2014/main" id="{235479D9-D971-4B67-B89F-972A65F45567}"/>
                      </a:ext>
                    </a:extLst>
                  </p:cNvPr>
                  <p:cNvSpPr txBox="1"/>
                  <p:nvPr/>
                </p:nvSpPr>
                <p:spPr>
                  <a:xfrm>
                    <a:off x="3159822" y="4468931"/>
                    <a:ext cx="41998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+ 5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3" name="文字方塊 62">
                    <a:extLst>
                      <a:ext uri="{FF2B5EF4-FFF2-40B4-BE49-F238E27FC236}">
                        <a16:creationId xmlns:a16="http://schemas.microsoft.com/office/drawing/2014/main" id="{235479D9-D971-4B67-B89F-972A65F455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59822" y="4468931"/>
                    <a:ext cx="419987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8696" r="-11594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文字方塊 63">
                    <a:extLst>
                      <a:ext uri="{FF2B5EF4-FFF2-40B4-BE49-F238E27FC236}">
                        <a16:creationId xmlns:a16="http://schemas.microsoft.com/office/drawing/2014/main" id="{A307619A-B77A-4661-890D-4C96DD08011A}"/>
                      </a:ext>
                    </a:extLst>
                  </p:cNvPr>
                  <p:cNvSpPr txBox="1"/>
                  <p:nvPr/>
                </p:nvSpPr>
                <p:spPr>
                  <a:xfrm>
                    <a:off x="3159821" y="4972331"/>
                    <a:ext cx="41036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64" name="文字方塊 63">
                    <a:extLst>
                      <a:ext uri="{FF2B5EF4-FFF2-40B4-BE49-F238E27FC236}">
                        <a16:creationId xmlns:a16="http://schemas.microsoft.com/office/drawing/2014/main" id="{A307619A-B77A-4661-890D-4C96DD0801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59821" y="4972331"/>
                    <a:ext cx="410369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0448" r="-13433" b="-869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2DB1AAEB-1B73-4FD7-9371-AF377AAFF9F5}"/>
                  </a:ext>
                </a:extLst>
              </p:cNvPr>
              <p:cNvSpPr txBox="1"/>
              <p:nvPr/>
            </p:nvSpPr>
            <p:spPr>
              <a:xfrm>
                <a:off x="4140558" y="2381111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zh-TW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文字方塊 80">
                    <a:extLst>
                      <a:ext uri="{FF2B5EF4-FFF2-40B4-BE49-F238E27FC236}">
                        <a16:creationId xmlns:a16="http://schemas.microsoft.com/office/drawing/2014/main" id="{4D26479E-66A2-4A85-BC53-2F0E24FEC79D}"/>
                      </a:ext>
                    </a:extLst>
                  </p:cNvPr>
                  <p:cNvSpPr txBox="1"/>
                  <p:nvPr/>
                </p:nvSpPr>
                <p:spPr>
                  <a:xfrm>
                    <a:off x="4053686" y="2615605"/>
                    <a:ext cx="401872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a14:m>
                    <a:r>
                      <a:rPr lang="zh-TW" altLang="en-US" dirty="0"/>
                      <a:t> </a:t>
                    </a:r>
                    <a:r>
                      <a:rPr lang="en-US" altLang="zh-TW" dirty="0"/>
                      <a:t>for each “</a:t>
                    </a:r>
                    <a:r>
                      <a:rPr lang="en-US" altLang="zh-TW" dirty="0">
                        <a:solidFill>
                          <a:srgbClr val="FF0000"/>
                        </a:solidFill>
                      </a:rPr>
                      <a:t>successful stacking</a:t>
                    </a:r>
                    <a:r>
                      <a:rPr lang="en-US" altLang="zh-TW" dirty="0"/>
                      <a:t>”</a:t>
                    </a:r>
                    <a:r>
                      <a:rPr lang="zh-TW" alt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altLang="zh-TW" dirty="0"/>
                      <a:t> 7 steps</a:t>
                    </a:r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81" name="文字方塊 80">
                    <a:extLst>
                      <a:ext uri="{FF2B5EF4-FFF2-40B4-BE49-F238E27FC236}">
                        <a16:creationId xmlns:a16="http://schemas.microsoft.com/office/drawing/2014/main" id="{4D26479E-66A2-4A85-BC53-2F0E24FEC7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3686" y="2615605"/>
                    <a:ext cx="4018729" cy="2769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124" t="-28889" r="-2883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84C9D7F-3A42-40FA-A1F9-7E3AEC21C446}"/>
                  </a:ext>
                </a:extLst>
              </p:cNvPr>
              <p:cNvSpPr txBox="1"/>
              <p:nvPr/>
            </p:nvSpPr>
            <p:spPr>
              <a:xfrm>
                <a:off x="4026992" y="2833292"/>
                <a:ext cx="41144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solidFill>
                      <a:srgbClr val="0070C0"/>
                    </a:solidFill>
                  </a:rPr>
                  <a:t>(You can rescue the tower from falling down instantly,</a:t>
                </a:r>
              </a:p>
              <a:p>
                <a:r>
                  <a:rPr lang="en-US" altLang="zh-TW" sz="1400" dirty="0">
                    <a:solidFill>
                      <a:srgbClr val="0070C0"/>
                    </a:solidFill>
                  </a:rPr>
                  <a:t>but the 10 points will be taken off.)</a:t>
                </a:r>
                <a:endParaRPr lang="zh-TW" altLang="en-US" sz="1400" dirty="0">
                  <a:solidFill>
                    <a:srgbClr val="0070C0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8BC915F0-E60B-4581-8B6B-42FC2349E6F5}"/>
                    </a:ext>
                  </a:extLst>
                </p:cNvPr>
                <p:cNvSpPr txBox="1"/>
                <p:nvPr/>
              </p:nvSpPr>
              <p:spPr>
                <a:xfrm>
                  <a:off x="1228891" y="5766088"/>
                  <a:ext cx="9370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40 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𝑠𝑒𝑐</m:t>
                        </m:r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8BC915F0-E60B-4581-8B6B-42FC2349E6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8891" y="5766088"/>
                  <a:ext cx="937051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5882" r="-3268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C1F70A2C-07CA-4FF5-9130-F80047FC2993}"/>
                  </a:ext>
                </a:extLst>
              </p:cNvPr>
              <p:cNvSpPr txBox="1"/>
              <p:nvPr/>
            </p:nvSpPr>
            <p:spPr>
              <a:xfrm>
                <a:off x="3164095" y="5714947"/>
                <a:ext cx="4103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C1F70A2C-07CA-4FF5-9130-F80047FC2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095" y="5714947"/>
                <a:ext cx="410369" cy="276999"/>
              </a:xfrm>
              <a:prstGeom prst="rect">
                <a:avLst/>
              </a:prstGeom>
              <a:blipFill>
                <a:blip r:embed="rId18"/>
                <a:stretch>
                  <a:fillRect l="-10448" r="-13433"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 40">
            <a:extLst>
              <a:ext uri="{FF2B5EF4-FFF2-40B4-BE49-F238E27FC236}">
                <a16:creationId xmlns:a16="http://schemas.microsoft.com/office/drawing/2014/main" id="{604C4166-7086-4584-B642-8168C04CDC36}"/>
              </a:ext>
            </a:extLst>
          </p:cNvPr>
          <p:cNvSpPr/>
          <p:nvPr/>
        </p:nvSpPr>
        <p:spPr>
          <a:xfrm>
            <a:off x="932784" y="2269747"/>
            <a:ext cx="1749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00FF00"/>
                </a:highlight>
              </a:rPr>
              <a:t>規則</a:t>
            </a:r>
            <a:r>
              <a:rPr lang="en-US" altLang="zh-TW" dirty="0">
                <a:highlight>
                  <a:srgbClr val="00FF00"/>
                </a:highlight>
              </a:rPr>
              <a:t>2:</a:t>
            </a:r>
            <a:r>
              <a:rPr lang="zh-TW" altLang="en-US" dirty="0"/>
              <a:t>計分方式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FDA65F1-8E70-4769-9D5E-278F16461787}"/>
                  </a:ext>
                </a:extLst>
              </p:cNvPr>
              <p:cNvSpPr txBox="1"/>
              <p:nvPr/>
            </p:nvSpPr>
            <p:spPr>
              <a:xfrm>
                <a:off x="3175687" y="2869352"/>
                <a:ext cx="4552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/>
                  <a:t>70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FDA65F1-8E70-4769-9D5E-278F16461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87" y="2869352"/>
                <a:ext cx="455253" cy="276999"/>
              </a:xfrm>
              <a:prstGeom prst="rect">
                <a:avLst/>
              </a:prstGeom>
              <a:blipFill>
                <a:blip r:embed="rId19"/>
                <a:stretch>
                  <a:fillRect l="-17333" t="-28889" r="-29333" b="-5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D2CC3D05-D575-4C36-ACAF-D5B4B9397A7B}"/>
              </a:ext>
            </a:extLst>
          </p:cNvPr>
          <p:cNvSpPr txBox="1"/>
          <p:nvPr/>
        </p:nvSpPr>
        <p:spPr>
          <a:xfrm>
            <a:off x="4949659" y="6549399"/>
            <a:ext cx="4335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To goal within 45 secs, some extra works should be done.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3075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862F275-DBF1-469A-B66B-2CF0010A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舊</a:t>
            </a:r>
            <a:r>
              <a:rPr lang="zh-TW" altLang="en-US" dirty="0"/>
              <a:t>競賽規則參考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DD94934-DE3C-4E75-8BF8-C46CC9E92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04" y="1825625"/>
            <a:ext cx="8657393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競賽規則</a:t>
            </a:r>
            <a:r>
              <a:rPr lang="en-US" altLang="zh-TW" dirty="0"/>
              <a:t>:</a:t>
            </a:r>
          </a:p>
          <a:p>
            <a:pPr lvl="1"/>
            <a:endParaRPr lang="en-US" altLang="zh-TW" sz="2000" dirty="0"/>
          </a:p>
          <a:p>
            <a:pPr marL="342900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342900" lvl="1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800100" lvl="1" indent="-457200">
              <a:buFont typeface="+mj-lt"/>
              <a:buAutoNum type="arabicPeriod"/>
            </a:pPr>
            <a:endParaRPr lang="en-US" altLang="zh-TW" sz="2000" dirty="0"/>
          </a:p>
          <a:p>
            <a:pPr marL="800100" lvl="1" indent="-457200">
              <a:buFont typeface="+mj-lt"/>
              <a:buAutoNum type="arabicPeriod"/>
            </a:pPr>
            <a:endParaRPr lang="en-US" altLang="zh-TW" sz="2000" dirty="0"/>
          </a:p>
        </p:txBody>
      </p:sp>
      <p:sp>
        <p:nvSpPr>
          <p:cNvPr id="4" name="內容版面配置區 6">
            <a:extLst>
              <a:ext uri="{FF2B5EF4-FFF2-40B4-BE49-F238E27FC236}">
                <a16:creationId xmlns:a16="http://schemas.microsoft.com/office/drawing/2014/main" id="{FD2763C3-B628-4830-B232-9ED31A731DFF}"/>
              </a:ext>
            </a:extLst>
          </p:cNvPr>
          <p:cNvSpPr txBox="1">
            <a:spLocks/>
          </p:cNvSpPr>
          <p:nvPr/>
        </p:nvSpPr>
        <p:spPr>
          <a:xfrm>
            <a:off x="301656" y="200465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E71D11A0-FF9E-47E2-8E2A-415809CA8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44" y="3111145"/>
            <a:ext cx="1360595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55F986EE-0EF9-4D0F-88B7-77944AD50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405" y="3111145"/>
            <a:ext cx="1490692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0" name="文字方塊 69">
            <a:extLst>
              <a:ext uri="{FF2B5EF4-FFF2-40B4-BE49-F238E27FC236}">
                <a16:creationId xmlns:a16="http://schemas.microsoft.com/office/drawing/2014/main" id="{57647E57-F397-4E57-8E50-D6D29E5BE1D6}"/>
              </a:ext>
            </a:extLst>
          </p:cNvPr>
          <p:cNvSpPr txBox="1"/>
          <p:nvPr/>
        </p:nvSpPr>
        <p:spPr>
          <a:xfrm>
            <a:off x="524523" y="4911145"/>
            <a:ext cx="2518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Leave the home position</a:t>
            </a:r>
          </a:p>
          <a:p>
            <a:pPr algn="ctr"/>
            <a:r>
              <a:rPr lang="en-US" altLang="zh-TW" dirty="0"/>
              <a:t>(Time start)</a:t>
            </a:r>
            <a:endParaRPr lang="zh-TW" altLang="en-US" dirty="0"/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7EFC67AB-C904-4AD5-9670-BFD81663B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054" y="3101294"/>
            <a:ext cx="215075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8825C6A-450C-4ED4-8EFD-6E87A6E01B20}"/>
              </a:ext>
            </a:extLst>
          </p:cNvPr>
          <p:cNvSpPr/>
          <p:nvPr/>
        </p:nvSpPr>
        <p:spPr>
          <a:xfrm>
            <a:off x="3627261" y="5225114"/>
            <a:ext cx="1272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(Time runs)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7FAE5EB-AE62-4131-9F93-E6019CFD3169}"/>
              </a:ext>
            </a:extLst>
          </p:cNvPr>
          <p:cNvSpPr/>
          <p:nvPr/>
        </p:nvSpPr>
        <p:spPr>
          <a:xfrm>
            <a:off x="6840491" y="5696493"/>
            <a:ext cx="1260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(Time stop)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73576E-A726-4DB6-A5D5-1C88F7B65825}"/>
              </a:ext>
            </a:extLst>
          </p:cNvPr>
          <p:cNvSpPr/>
          <p:nvPr/>
        </p:nvSpPr>
        <p:spPr>
          <a:xfrm>
            <a:off x="6182395" y="4895661"/>
            <a:ext cx="25763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Mission complete </a:t>
            </a:r>
          </a:p>
          <a:p>
            <a:pPr algn="ctr"/>
            <a:r>
              <a:rPr lang="en-US" altLang="zh-TW" dirty="0"/>
              <a:t>and </a:t>
            </a:r>
          </a:p>
          <a:p>
            <a:pPr algn="ctr"/>
            <a:r>
              <a:rPr lang="en-US" altLang="zh-TW" dirty="0"/>
              <a:t>go back to home position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80090FC-E359-4288-A022-25893497E9AD}"/>
              </a:ext>
            </a:extLst>
          </p:cNvPr>
          <p:cNvSpPr/>
          <p:nvPr/>
        </p:nvSpPr>
        <p:spPr>
          <a:xfrm>
            <a:off x="3408388" y="4950932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Stack the towers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2A6869-E611-4DB7-873E-D69EC28B0C39}"/>
              </a:ext>
            </a:extLst>
          </p:cNvPr>
          <p:cNvSpPr/>
          <p:nvPr/>
        </p:nvSpPr>
        <p:spPr>
          <a:xfrm>
            <a:off x="955644" y="2306992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ighlight>
                  <a:srgbClr val="00FF00"/>
                </a:highlight>
              </a:rPr>
              <a:t>規則</a:t>
            </a:r>
            <a:r>
              <a:rPr lang="en-US" altLang="zh-TW" dirty="0">
                <a:highlight>
                  <a:srgbClr val="00FF00"/>
                </a:highlight>
              </a:rPr>
              <a:t>3</a:t>
            </a:r>
            <a:r>
              <a:rPr lang="en-US" altLang="zh-TW" dirty="0"/>
              <a:t>:</a:t>
            </a:r>
            <a:r>
              <a:rPr lang="zh-TW" altLang="en-US" dirty="0"/>
              <a:t>計時方式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13333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862F275-DBF1-469A-B66B-2CF0010A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舊</a:t>
            </a:r>
            <a:r>
              <a:rPr lang="zh-TW" altLang="en-US" dirty="0"/>
              <a:t>競賽規則參考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DD94934-DE3C-4E75-8BF8-C46CC9E92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04" y="1825625"/>
            <a:ext cx="8657393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競賽規則</a:t>
            </a:r>
            <a:r>
              <a:rPr lang="en-US" altLang="zh-TW" dirty="0"/>
              <a:t>:</a:t>
            </a:r>
          </a:p>
          <a:p>
            <a:pPr lvl="1"/>
            <a:endParaRPr lang="en-US" altLang="zh-TW" sz="2000" dirty="0"/>
          </a:p>
          <a:p>
            <a:pPr marL="342900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342900" lvl="1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800100" lvl="1" indent="-457200">
              <a:buFont typeface="+mj-lt"/>
              <a:buAutoNum type="arabicPeriod"/>
            </a:pPr>
            <a:endParaRPr lang="en-US" altLang="zh-TW" sz="2000" dirty="0"/>
          </a:p>
          <a:p>
            <a:pPr marL="800100" lvl="1" indent="-457200">
              <a:buFont typeface="+mj-lt"/>
              <a:buAutoNum type="arabicPeriod"/>
            </a:pPr>
            <a:endParaRPr lang="en-US" altLang="zh-TW" sz="2000" dirty="0"/>
          </a:p>
        </p:txBody>
      </p:sp>
      <p:sp>
        <p:nvSpPr>
          <p:cNvPr id="4" name="內容版面配置區 6">
            <a:extLst>
              <a:ext uri="{FF2B5EF4-FFF2-40B4-BE49-F238E27FC236}">
                <a16:creationId xmlns:a16="http://schemas.microsoft.com/office/drawing/2014/main" id="{FD2763C3-B628-4830-B232-9ED31A731DFF}"/>
              </a:ext>
            </a:extLst>
          </p:cNvPr>
          <p:cNvSpPr txBox="1">
            <a:spLocks/>
          </p:cNvSpPr>
          <p:nvPr/>
        </p:nvSpPr>
        <p:spPr>
          <a:xfrm>
            <a:off x="301656" y="200465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7DEA77-BB10-4C5F-958C-5EBFD401568B}"/>
              </a:ext>
            </a:extLst>
          </p:cNvPr>
          <p:cNvSpPr/>
          <p:nvPr/>
        </p:nvSpPr>
        <p:spPr>
          <a:xfrm>
            <a:off x="955644" y="2496109"/>
            <a:ext cx="457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ighlight>
                  <a:srgbClr val="00FF00"/>
                </a:highlight>
              </a:rPr>
              <a:t>規則</a:t>
            </a:r>
            <a:r>
              <a:rPr lang="en-US" altLang="zh-TW" dirty="0">
                <a:highlight>
                  <a:srgbClr val="00FF00"/>
                </a:highlight>
              </a:rPr>
              <a:t>4:</a:t>
            </a:r>
            <a:r>
              <a:rPr lang="en-US" altLang="zh-TW" dirty="0"/>
              <a:t> </a:t>
            </a:r>
            <a:r>
              <a:rPr lang="zh-TW" altLang="en-US" dirty="0"/>
              <a:t>若兩組分數相同，耗時較少者勝出。</a:t>
            </a:r>
          </a:p>
        </p:txBody>
      </p:sp>
    </p:spTree>
    <p:extLst>
      <p:ext uri="{BB962C8B-B14F-4D97-AF65-F5344CB8AC3E}">
        <p14:creationId xmlns:p14="http://schemas.microsoft.com/office/powerpoint/2010/main" val="187721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65CD71-C480-4D98-B70B-7972BA79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舊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賽程表參考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8241E9-BDFD-4D87-A868-2B86F421D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500438"/>
          </a:xfrm>
        </p:spPr>
        <p:txBody>
          <a:bodyPr/>
          <a:lstStyle/>
          <a:p>
            <a:r>
              <a:rPr lang="zh-TW" altLang="en-US" dirty="0">
                <a:ea typeface="標楷體" panose="03000509000000000000" pitchFamily="65" charset="-120"/>
              </a:rPr>
              <a:t>賽程表如下頁，以下為文字說明</a:t>
            </a:r>
            <a:r>
              <a:rPr lang="en-US" altLang="zh-TW" dirty="0">
                <a:ea typeface="標楷體" panose="03000509000000000000" pitchFamily="65" charset="-120"/>
              </a:rPr>
              <a:t>:</a:t>
            </a:r>
          </a:p>
          <a:p>
            <a:pPr marL="0" indent="0">
              <a:buNone/>
            </a:pPr>
            <a:endParaRPr lang="en-US" altLang="zh-TW" dirty="0"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ea typeface="標楷體" panose="03000509000000000000" pitchFamily="65" charset="-120"/>
              </a:rPr>
              <a:t>各組會被分到</a:t>
            </a:r>
            <a:r>
              <a:rPr lang="en-US" altLang="zh-TW" dirty="0">
                <a:ea typeface="標楷體" panose="03000509000000000000" pitchFamily="65" charset="-120"/>
              </a:rPr>
              <a:t>A</a:t>
            </a:r>
            <a:r>
              <a:rPr lang="en-US" altLang="zh-TW" sz="1800" dirty="0">
                <a:ea typeface="標楷體" panose="03000509000000000000" pitchFamily="65" charset="-120"/>
              </a:rPr>
              <a:t>(4</a:t>
            </a:r>
            <a:r>
              <a:rPr lang="zh-TW" altLang="en-US" sz="1800" dirty="0">
                <a:ea typeface="標楷體" panose="03000509000000000000" pitchFamily="65" charset="-120"/>
              </a:rPr>
              <a:t>組</a:t>
            </a:r>
            <a:r>
              <a:rPr lang="en-US" altLang="zh-TW" sz="1800" dirty="0">
                <a:ea typeface="標楷體" panose="03000509000000000000" pitchFamily="65" charset="-120"/>
              </a:rPr>
              <a:t>)</a:t>
            </a:r>
            <a:r>
              <a:rPr lang="en-US" altLang="zh-TW" dirty="0">
                <a:ea typeface="標楷體" panose="03000509000000000000" pitchFamily="65" charset="-120"/>
              </a:rPr>
              <a:t>, B</a:t>
            </a:r>
            <a:r>
              <a:rPr lang="en-US" altLang="zh-TW" sz="1800" dirty="0">
                <a:ea typeface="標楷體" panose="03000509000000000000" pitchFamily="65" charset="-120"/>
              </a:rPr>
              <a:t>(3</a:t>
            </a:r>
            <a:r>
              <a:rPr lang="zh-TW" altLang="en-US" sz="1800" dirty="0">
                <a:ea typeface="標楷體" panose="03000509000000000000" pitchFamily="65" charset="-120"/>
              </a:rPr>
              <a:t>組</a:t>
            </a:r>
            <a:r>
              <a:rPr lang="en-US" altLang="zh-TW" sz="1800" dirty="0">
                <a:ea typeface="標楷體" panose="03000509000000000000" pitchFamily="65" charset="-120"/>
              </a:rPr>
              <a:t>)</a:t>
            </a:r>
            <a:r>
              <a:rPr lang="en-US" altLang="zh-TW" dirty="0">
                <a:ea typeface="標楷體" panose="03000509000000000000" pitchFamily="65" charset="-120"/>
              </a:rPr>
              <a:t>, C</a:t>
            </a:r>
            <a:r>
              <a:rPr lang="en-US" altLang="zh-TW" sz="1800" dirty="0">
                <a:ea typeface="標楷體" panose="03000509000000000000" pitchFamily="65" charset="-120"/>
              </a:rPr>
              <a:t>(3</a:t>
            </a:r>
            <a:r>
              <a:rPr lang="zh-TW" altLang="en-US" sz="1800" dirty="0">
                <a:ea typeface="標楷體" panose="03000509000000000000" pitchFamily="65" charset="-120"/>
              </a:rPr>
              <a:t>組</a:t>
            </a:r>
            <a:r>
              <a:rPr lang="en-US" altLang="zh-TW" sz="1800" dirty="0">
                <a:ea typeface="標楷體" panose="03000509000000000000" pitchFamily="65" charset="-120"/>
              </a:rPr>
              <a:t>)</a:t>
            </a:r>
            <a:r>
              <a:rPr lang="zh-TW" altLang="en-US" dirty="0">
                <a:ea typeface="標楷體" panose="03000509000000000000" pitchFamily="65" charset="-120"/>
              </a:rPr>
              <a:t>進行第一輪競賽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ea typeface="標楷體" panose="03000509000000000000" pitchFamily="65" charset="-120"/>
              </a:rPr>
              <a:t>ABC</a:t>
            </a:r>
            <a:r>
              <a:rPr lang="zh-TW" altLang="en-US" dirty="0">
                <a:ea typeface="標楷體" panose="03000509000000000000" pitchFamily="65" charset="-120"/>
              </a:rPr>
              <a:t>組內，積分最高者，直接晉級最後一輪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ea typeface="標楷體" panose="03000509000000000000" pitchFamily="65" charset="-120"/>
              </a:rPr>
              <a:t>A</a:t>
            </a:r>
            <a:r>
              <a:rPr lang="zh-TW" altLang="en-US" dirty="0">
                <a:ea typeface="標楷體" panose="03000509000000000000" pitchFamily="65" charset="-120"/>
              </a:rPr>
              <a:t>組</a:t>
            </a:r>
            <a:r>
              <a:rPr lang="en-US" altLang="zh-TW" sz="1800" dirty="0">
                <a:ea typeface="標楷體" panose="03000509000000000000" pitchFamily="65" charset="-120"/>
              </a:rPr>
              <a:t>(</a:t>
            </a:r>
            <a:r>
              <a:rPr lang="zh-TW" altLang="en-US" sz="1800" dirty="0">
                <a:ea typeface="標楷體" panose="03000509000000000000" pitchFamily="65" charset="-120"/>
              </a:rPr>
              <a:t>第二三名</a:t>
            </a:r>
            <a:r>
              <a:rPr lang="en-US" altLang="zh-TW" sz="1800" dirty="0">
                <a:ea typeface="標楷體" panose="03000509000000000000" pitchFamily="65" charset="-120"/>
              </a:rPr>
              <a:t>)</a:t>
            </a:r>
            <a:r>
              <a:rPr lang="zh-TW" altLang="en-US" dirty="0">
                <a:ea typeface="標楷體" panose="03000509000000000000" pitchFamily="65" charset="-120"/>
              </a:rPr>
              <a:t>、</a:t>
            </a:r>
            <a:r>
              <a:rPr lang="en-US" altLang="zh-TW" dirty="0">
                <a:ea typeface="標楷體" panose="03000509000000000000" pitchFamily="65" charset="-120"/>
              </a:rPr>
              <a:t>BC</a:t>
            </a:r>
            <a:r>
              <a:rPr lang="zh-TW" altLang="en-US" dirty="0">
                <a:ea typeface="標楷體" panose="03000509000000000000" pitchFamily="65" charset="-120"/>
              </a:rPr>
              <a:t>組</a:t>
            </a:r>
            <a:r>
              <a:rPr lang="en-US" altLang="zh-TW" sz="1800" dirty="0">
                <a:ea typeface="標楷體" panose="03000509000000000000" pitchFamily="65" charset="-120"/>
              </a:rPr>
              <a:t>(</a:t>
            </a:r>
            <a:r>
              <a:rPr lang="zh-TW" altLang="en-US" sz="1800" dirty="0">
                <a:ea typeface="標楷體" panose="03000509000000000000" pitchFamily="65" charset="-120"/>
              </a:rPr>
              <a:t>第二名</a:t>
            </a:r>
            <a:r>
              <a:rPr lang="en-US" altLang="zh-TW" sz="1800" dirty="0">
                <a:ea typeface="標楷體" panose="03000509000000000000" pitchFamily="65" charset="-120"/>
              </a:rPr>
              <a:t>)</a:t>
            </a:r>
            <a:r>
              <a:rPr lang="zh-TW" altLang="en-US" dirty="0">
                <a:ea typeface="標楷體" panose="03000509000000000000" pitchFamily="65" charset="-120"/>
              </a:rPr>
              <a:t>進行四搶一復賽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ea typeface="標楷體" panose="03000509000000000000" pitchFamily="65" charset="-120"/>
              </a:rPr>
              <a:t>ABC</a:t>
            </a:r>
            <a:r>
              <a:rPr lang="zh-TW" altLang="en-US" dirty="0">
                <a:ea typeface="標楷體" panose="03000509000000000000" pitchFamily="65" charset="-120"/>
              </a:rPr>
              <a:t>組內，積分最後者</a:t>
            </a:r>
            <a:r>
              <a:rPr lang="en-US" altLang="zh-TW" dirty="0">
                <a:ea typeface="標楷體" panose="03000509000000000000" pitchFamily="65" charset="-120"/>
              </a:rPr>
              <a:t>……</a:t>
            </a:r>
            <a:r>
              <a:rPr lang="zh-TW" altLang="en-US" dirty="0">
                <a:ea typeface="標楷體" panose="03000509000000000000" pitchFamily="65" charset="-120"/>
              </a:rPr>
              <a:t>淘汰</a:t>
            </a:r>
            <a:r>
              <a:rPr lang="en-US" altLang="zh-TW" dirty="0">
                <a:ea typeface="標楷體" panose="03000509000000000000" pitchFamily="65" charset="-120"/>
                <a:sym typeface="Wingdings" panose="05000000000000000000" pitchFamily="2" charset="2"/>
              </a:rPr>
              <a:t>QQ</a:t>
            </a:r>
            <a:r>
              <a:rPr lang="zh-TW" altLang="en-US" dirty="0">
                <a:ea typeface="標楷體" panose="03000509000000000000" pitchFamily="65" charset="-120"/>
                <a:sym typeface="Wingdings" panose="05000000000000000000" pitchFamily="2" charset="2"/>
              </a:rPr>
              <a:t> </a:t>
            </a:r>
            <a:endParaRPr lang="en-US" altLang="zh-TW" dirty="0"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ea typeface="標楷體" panose="03000509000000000000" pitchFamily="65" charset="-120"/>
              </a:rPr>
              <a:t>最後一輪，從</a:t>
            </a:r>
            <a:r>
              <a:rPr lang="en-US" altLang="zh-TW" dirty="0">
                <a:ea typeface="標楷體" panose="03000509000000000000" pitchFamily="65" charset="-120"/>
              </a:rPr>
              <a:t>4</a:t>
            </a:r>
            <a:r>
              <a:rPr lang="zh-TW" altLang="en-US" dirty="0">
                <a:ea typeface="標楷體" panose="03000509000000000000" pitchFamily="65" charset="-120"/>
              </a:rPr>
              <a:t>組中取冠軍、亞軍、季軍</a:t>
            </a:r>
          </a:p>
        </p:txBody>
      </p:sp>
    </p:spTree>
    <p:extLst>
      <p:ext uri="{BB962C8B-B14F-4D97-AF65-F5344CB8AC3E}">
        <p14:creationId xmlns:p14="http://schemas.microsoft.com/office/powerpoint/2010/main" val="3381229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288781-B24A-4575-93D4-BF40ABF3A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舊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賽程表參考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A0931B-6ADC-4A9D-9C10-74879EE98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1" y="1862502"/>
            <a:ext cx="8110377" cy="406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33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862F275-DBF1-469A-B66B-2CF0010A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4.</a:t>
            </a:r>
            <a:r>
              <a:rPr lang="zh-TW" altLang="en-US" dirty="0"/>
              <a:t> </a:t>
            </a:r>
            <a:r>
              <a:rPr lang="en-US" altLang="zh-TW" dirty="0"/>
              <a:t>Appendix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0DF15F-160C-4CFA-B6B9-AA8C4761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issues:</a:t>
            </a:r>
          </a:p>
          <a:p>
            <a:pPr marL="0" indent="0">
              <a:buNone/>
            </a:pPr>
            <a:endParaRPr lang="en-US" altLang="zh-TW" dirty="0"/>
          </a:p>
          <a:p>
            <a:pPr lvl="1"/>
            <a:r>
              <a:rPr lang="zh-TW" altLang="en-US" sz="2000" dirty="0"/>
              <a:t>由於</a:t>
            </a:r>
            <a:r>
              <a:rPr lang="en-US" altLang="zh-TW" sz="2000" dirty="0"/>
              <a:t>TX2(CPU)</a:t>
            </a:r>
            <a:r>
              <a:rPr lang="zh-TW" altLang="en-US" sz="2000" dirty="0"/>
              <a:t>算力較不足，且實驗河內塔的形狀不規則，在模擬環境做碰撞偵測、閉障、路徑規劃要算很久。若無法升級硬體，實體手臂競賽時，可以考慮把規畫好的路徑存取出來。</a:t>
            </a:r>
            <a:endParaRPr lang="en-US" altLang="zh-TW" sz="2000" dirty="0"/>
          </a:p>
          <a:p>
            <a:pPr marL="342900" lvl="1" indent="0">
              <a:buNone/>
            </a:pPr>
            <a:endParaRPr lang="en-US" altLang="zh-TW" sz="2000" dirty="0"/>
          </a:p>
          <a:p>
            <a:pPr lvl="1"/>
            <a:r>
              <a:rPr lang="en-US" altLang="zh-TW" sz="2000" dirty="0"/>
              <a:t>Sample</a:t>
            </a:r>
            <a:r>
              <a:rPr lang="zh-TW" altLang="en-US" sz="2000" dirty="0"/>
              <a:t> </a:t>
            </a:r>
            <a:r>
              <a:rPr lang="en-US" altLang="zh-TW" sz="2000" dirty="0"/>
              <a:t>code</a:t>
            </a:r>
            <a:r>
              <a:rPr lang="zh-TW" altLang="en-US" sz="2000" dirty="0"/>
              <a:t>內有河內塔幾何參數，若不清楚可直接到</a:t>
            </a:r>
            <a:r>
              <a:rPr lang="en-US" altLang="zh-TW" sz="2000" dirty="0"/>
              <a:t>R402</a:t>
            </a:r>
            <a:r>
              <a:rPr lang="zh-TW" altLang="en-US" sz="2000" dirty="0"/>
              <a:t>量測</a:t>
            </a:r>
          </a:p>
          <a:p>
            <a:pPr marL="0" indent="0">
              <a:buNone/>
            </a:pPr>
            <a:r>
              <a:rPr lang="zh-TW" alt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341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7679146-CFD4-4B34-83CE-212DAFD44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" t="898" r="562" b="1217"/>
          <a:stretch/>
        </p:blipFill>
        <p:spPr>
          <a:xfrm>
            <a:off x="1775349" y="1707984"/>
            <a:ext cx="5593302" cy="4538424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D862F275-DBF1-469A-B66B-2CF0010A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1. Schedule</a:t>
            </a:r>
            <a:endParaRPr lang="zh-TW" altLang="en-US" dirty="0"/>
          </a:p>
        </p:txBody>
      </p:sp>
      <p:sp>
        <p:nvSpPr>
          <p:cNvPr id="4" name="內容版面配置區 6">
            <a:extLst>
              <a:ext uri="{FF2B5EF4-FFF2-40B4-BE49-F238E27FC236}">
                <a16:creationId xmlns:a16="http://schemas.microsoft.com/office/drawing/2014/main" id="{FD2763C3-B628-4830-B232-9ED31A731DFF}"/>
              </a:ext>
            </a:extLst>
          </p:cNvPr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2A45F9A-7A91-47E4-A3B1-CAD63A526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E2FF1CC-A67C-425A-867D-FA209B5A2E69}"/>
              </a:ext>
            </a:extLst>
          </p:cNvPr>
          <p:cNvSpPr/>
          <p:nvPr/>
        </p:nvSpPr>
        <p:spPr>
          <a:xfrm>
            <a:off x="91440" y="4297401"/>
            <a:ext cx="7277211" cy="646117"/>
          </a:xfrm>
          <a:prstGeom prst="rect">
            <a:avLst/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E2ACFE-B272-48A5-817A-859BF7E81621}"/>
              </a:ext>
            </a:extLst>
          </p:cNvPr>
          <p:cNvSpPr txBox="1"/>
          <p:nvPr/>
        </p:nvSpPr>
        <p:spPr>
          <a:xfrm>
            <a:off x="0" y="4374237"/>
            <a:ext cx="17096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600" dirty="0"/>
              <a:t>期末考週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357ACA-F8CB-4B23-9445-D0473B245B32}"/>
              </a:ext>
            </a:extLst>
          </p:cNvPr>
          <p:cNvSpPr txBox="1"/>
          <p:nvPr/>
        </p:nvSpPr>
        <p:spPr>
          <a:xfrm>
            <a:off x="4069298" y="3650954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Simulation</a:t>
            </a:r>
          </a:p>
          <a:p>
            <a:pPr algn="ctr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Competition</a:t>
            </a:r>
          </a:p>
          <a:p>
            <a:pPr algn="ctr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In R402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41053FB-3023-46FC-8162-8D7032757D26}"/>
              </a:ext>
            </a:extLst>
          </p:cNvPr>
          <p:cNvSpPr txBox="1"/>
          <p:nvPr/>
        </p:nvSpPr>
        <p:spPr>
          <a:xfrm>
            <a:off x="4069298" y="4297632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Real Arm</a:t>
            </a:r>
          </a:p>
          <a:p>
            <a:pPr algn="ctr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Competition</a:t>
            </a:r>
          </a:p>
          <a:p>
            <a:pPr algn="ctr"/>
            <a:r>
              <a:rPr lang="en-US" altLang="zh-TW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In R402 </a:t>
            </a:r>
          </a:p>
        </p:txBody>
      </p:sp>
    </p:spTree>
    <p:extLst>
      <p:ext uri="{BB962C8B-B14F-4D97-AF65-F5344CB8AC3E}">
        <p14:creationId xmlns:p14="http://schemas.microsoft.com/office/powerpoint/2010/main" val="1346868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862F275-DBF1-469A-B66B-2CF0010A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2. Simulation</a:t>
            </a:r>
            <a:r>
              <a:rPr lang="zh-TW" altLang="en-US" dirty="0"/>
              <a:t> </a:t>
            </a:r>
            <a:r>
              <a:rPr lang="en-US" altLang="zh-TW" dirty="0"/>
              <a:t>Contest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DD94934-DE3C-4E75-8BF8-C46CC9E92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04" y="1825625"/>
            <a:ext cx="7789045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競賽內容</a:t>
            </a:r>
            <a:r>
              <a:rPr lang="en-US" altLang="zh-TW" dirty="0"/>
              <a:t>:</a:t>
            </a:r>
            <a:endParaRPr lang="en-US" altLang="zh-TW" sz="2000" dirty="0"/>
          </a:p>
          <a:p>
            <a:pPr marL="342900" lvl="1" indent="0">
              <a:lnSpc>
                <a:spcPct val="150000"/>
              </a:lnSpc>
              <a:buNone/>
            </a:pPr>
            <a:r>
              <a:rPr lang="en-US" altLang="zh-TW" sz="2000" dirty="0"/>
              <a:t>	6/12(</a:t>
            </a:r>
            <a:r>
              <a:rPr lang="zh-TW" altLang="en-US" sz="2000" dirty="0"/>
              <a:t>三</a:t>
            </a:r>
            <a:r>
              <a:rPr lang="en-US" altLang="zh-TW" sz="2000" dirty="0"/>
              <a:t>) </a:t>
            </a:r>
            <a:r>
              <a:rPr lang="zh-TW" altLang="en-US" sz="2000" dirty="0"/>
              <a:t>上課時間，會在</a:t>
            </a:r>
            <a:r>
              <a:rPr lang="en-US" altLang="zh-TW" sz="2000" dirty="0"/>
              <a:t>R402</a:t>
            </a:r>
            <a:r>
              <a:rPr lang="zh-TW" altLang="en-US" sz="2000" dirty="0"/>
              <a:t>進行模擬競賽，內容如下兩頁影片所示，先在</a:t>
            </a:r>
            <a:r>
              <a:rPr lang="en-US" altLang="zh-TW" sz="2000" dirty="0" err="1"/>
              <a:t>Rviz</a:t>
            </a:r>
            <a:r>
              <a:rPr lang="zh-TW" altLang="en-US" sz="2000" dirty="0"/>
              <a:t>中生成</a:t>
            </a:r>
            <a:r>
              <a:rPr lang="zh-TW" altLang="en-US" sz="2000" dirty="0">
                <a:solidFill>
                  <a:srgbClr val="00B050"/>
                </a:solidFill>
              </a:rPr>
              <a:t>河內塔與障礙物</a:t>
            </a:r>
            <a:r>
              <a:rPr lang="zh-TW" altLang="en-US" sz="2000" dirty="0"/>
              <a:t>，整合</a:t>
            </a:r>
            <a:r>
              <a:rPr lang="en-US" altLang="zh-TW" sz="2000" dirty="0">
                <a:solidFill>
                  <a:srgbClr val="0070C0"/>
                </a:solidFill>
              </a:rPr>
              <a:t>Lab4</a:t>
            </a:r>
            <a:r>
              <a:rPr lang="zh-TW" altLang="en-US" sz="2000" dirty="0">
                <a:solidFill>
                  <a:srgbClr val="0070C0"/>
                </a:solidFill>
              </a:rPr>
              <a:t>的</a:t>
            </a:r>
            <a:r>
              <a:rPr lang="en-US" altLang="zh-TW" sz="2000" dirty="0">
                <a:solidFill>
                  <a:srgbClr val="0070C0"/>
                </a:solidFill>
              </a:rPr>
              <a:t>IK</a:t>
            </a:r>
            <a:r>
              <a:rPr lang="zh-TW" altLang="en-US" sz="2000" dirty="0">
                <a:solidFill>
                  <a:srgbClr val="0070C0"/>
                </a:solidFill>
              </a:rPr>
              <a:t>程式</a:t>
            </a:r>
            <a:r>
              <a:rPr lang="zh-TW" altLang="en-US" sz="2000" dirty="0"/>
              <a:t>讓手臂端末到達指定的位置與姿態，並抓起</a:t>
            </a:r>
            <a:r>
              <a:rPr lang="zh-TW" altLang="en-US" sz="2000" dirty="0">
                <a:solidFill>
                  <a:srgbClr val="00B050"/>
                </a:solidFill>
              </a:rPr>
              <a:t>河內塔</a:t>
            </a:r>
            <a:r>
              <a:rPr lang="en-US" altLang="zh-TW" sz="2000" dirty="0"/>
              <a:t>(</a:t>
            </a:r>
            <a:r>
              <a:rPr lang="zh-TW" altLang="en-US" sz="2000" dirty="0">
                <a:solidFill>
                  <a:srgbClr val="7030A0"/>
                </a:solidFill>
              </a:rPr>
              <a:t>變紫色</a:t>
            </a:r>
            <a:r>
              <a:rPr lang="en-US" altLang="zh-TW" sz="2000" dirty="0"/>
              <a:t>)</a:t>
            </a:r>
            <a:r>
              <a:rPr lang="zh-TW" altLang="en-US" sz="2000" dirty="0"/>
              <a:t>放到指定位置，重複直到堆疊完成。</a:t>
            </a:r>
            <a:endParaRPr lang="en-US" altLang="zh-TW" sz="2000" dirty="0"/>
          </a:p>
          <a:p>
            <a:pPr marL="342900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342900" lvl="1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800100" lvl="1" indent="-457200">
              <a:buFont typeface="+mj-lt"/>
              <a:buAutoNum type="arabicPeriod"/>
            </a:pPr>
            <a:endParaRPr lang="en-US" altLang="zh-TW" sz="2000" dirty="0"/>
          </a:p>
          <a:p>
            <a:pPr marL="800100" lvl="1" indent="-457200">
              <a:buFont typeface="+mj-lt"/>
              <a:buAutoNum type="arabicPeriod"/>
            </a:pPr>
            <a:endParaRPr lang="en-US" altLang="zh-TW" sz="2000" dirty="0"/>
          </a:p>
        </p:txBody>
      </p:sp>
      <p:sp>
        <p:nvSpPr>
          <p:cNvPr id="4" name="內容版面配置區 6">
            <a:extLst>
              <a:ext uri="{FF2B5EF4-FFF2-40B4-BE49-F238E27FC236}">
                <a16:creationId xmlns:a16="http://schemas.microsoft.com/office/drawing/2014/main" id="{FD2763C3-B628-4830-B232-9ED31A731DFF}"/>
              </a:ext>
            </a:extLst>
          </p:cNvPr>
          <p:cNvSpPr txBox="1">
            <a:spLocks/>
          </p:cNvSpPr>
          <p:nvPr/>
        </p:nvSpPr>
        <p:spPr>
          <a:xfrm>
            <a:off x="301656" y="200465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4AFAB9E-79E6-4FBD-BA68-72EF3CCFA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6"/>
          <a:stretch/>
        </p:blipFill>
        <p:spPr>
          <a:xfrm>
            <a:off x="4692769" y="4260213"/>
            <a:ext cx="4451231" cy="259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862F275-DBF1-469A-B66B-2CF0010A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2. Simulation</a:t>
            </a:r>
            <a:r>
              <a:rPr lang="zh-TW" altLang="en-US" dirty="0"/>
              <a:t> </a:t>
            </a:r>
            <a:r>
              <a:rPr lang="en-US" altLang="zh-TW" dirty="0"/>
              <a:t>Contest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0DF15F-160C-4CFA-B6B9-AA8C4761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影片</a:t>
            </a:r>
            <a:r>
              <a:rPr lang="en-US" altLang="zh-TW" dirty="0"/>
              <a:t>1---</a:t>
            </a:r>
            <a:r>
              <a:rPr lang="zh-TW" altLang="en-US" dirty="0"/>
              <a:t>無障礙物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2A45F9A-7A91-47E4-A3B1-CAD63A526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0778B1-2F82-465E-9B49-2A167D55E8F2}" type="slidenum">
              <a:rPr lang="zh-TW" altLang="en-US" smtClean="0"/>
              <a:t>5</a:t>
            </a:fld>
            <a:endParaRPr lang="zh-TW" altLang="en-US" dirty="0"/>
          </a:p>
        </p:txBody>
      </p:sp>
      <p:pic>
        <p:nvPicPr>
          <p:cNvPr id="6" name="線上媒體 5">
            <a:hlinkClick r:id="" action="ppaction://media"/>
            <a:extLst>
              <a:ext uri="{FF2B5EF4-FFF2-40B4-BE49-F238E27FC236}">
                <a16:creationId xmlns:a16="http://schemas.microsoft.com/office/drawing/2014/main" id="{BF35FDB7-63FE-4AF5-ABFB-367BDDE3B8C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91998" y="2381294"/>
            <a:ext cx="5760001" cy="324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C1D2AFB-5FC0-47E7-9381-7217A79053B4}"/>
              </a:ext>
            </a:extLst>
          </p:cNvPr>
          <p:cNvSpPr/>
          <p:nvPr/>
        </p:nvSpPr>
        <p:spPr>
          <a:xfrm>
            <a:off x="2089150" y="5711781"/>
            <a:ext cx="4965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https://www.youtube.com/watch?v=jG8LxCkJqKE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119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862F275-DBF1-469A-B66B-2CF0010A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2. Simulation</a:t>
            </a:r>
            <a:r>
              <a:rPr lang="zh-TW" altLang="en-US" dirty="0"/>
              <a:t> </a:t>
            </a:r>
            <a:r>
              <a:rPr lang="en-US" altLang="zh-TW" dirty="0"/>
              <a:t>Contest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0DF15F-160C-4CFA-B6B9-AA8C4761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影片</a:t>
            </a:r>
            <a:r>
              <a:rPr lang="en-US" altLang="zh-TW" dirty="0"/>
              <a:t>2---</a:t>
            </a:r>
            <a:r>
              <a:rPr lang="zh-TW" altLang="en-US" dirty="0"/>
              <a:t>有障礙物</a:t>
            </a:r>
          </a:p>
        </p:txBody>
      </p:sp>
      <p:pic>
        <p:nvPicPr>
          <p:cNvPr id="20" name="線上媒體 19">
            <a:hlinkClick r:id="" action="ppaction://media"/>
            <a:extLst>
              <a:ext uri="{FF2B5EF4-FFF2-40B4-BE49-F238E27FC236}">
                <a16:creationId xmlns:a16="http://schemas.microsoft.com/office/drawing/2014/main" id="{A7B6B523-0FF0-4637-8B3D-A0F5F34E708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92000" y="2381294"/>
            <a:ext cx="5760000" cy="3240000"/>
          </a:xfrm>
          <a:prstGeom prst="rect">
            <a:avLst/>
          </a:prstGeom>
        </p:spPr>
      </p:pic>
      <p:sp>
        <p:nvSpPr>
          <p:cNvPr id="2" name="矩形 1">
            <a:hlinkClick r:id="rId4"/>
            <a:extLst>
              <a:ext uri="{FF2B5EF4-FFF2-40B4-BE49-F238E27FC236}">
                <a16:creationId xmlns:a16="http://schemas.microsoft.com/office/drawing/2014/main" id="{8B1DB076-E90B-459F-98DE-FD5FAD891348}"/>
              </a:ext>
            </a:extLst>
          </p:cNvPr>
          <p:cNvSpPr/>
          <p:nvPr/>
        </p:nvSpPr>
        <p:spPr>
          <a:xfrm>
            <a:off x="2008811" y="5714462"/>
            <a:ext cx="5126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4"/>
              </a:rPr>
              <a:t>https://www.youtube.com/watch?v=x0SRCvkXIbY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3014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862F275-DBF1-469A-B66B-2CF0010A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2. Simulation</a:t>
            </a:r>
            <a:r>
              <a:rPr lang="zh-TW" altLang="en-US" dirty="0"/>
              <a:t> </a:t>
            </a:r>
            <a:r>
              <a:rPr lang="en-US" altLang="zh-TW" dirty="0"/>
              <a:t>Contest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DD94934-DE3C-4E75-8BF8-C46CC9E92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04" y="1825625"/>
            <a:ext cx="7789045" cy="4351338"/>
          </a:xfrm>
        </p:spPr>
        <p:txBody>
          <a:bodyPr>
            <a:normAutofit/>
          </a:bodyPr>
          <a:lstStyle/>
          <a:p>
            <a:r>
              <a:rPr lang="zh-TW" altLang="en-US" dirty="0"/>
              <a:t>競賽規則</a:t>
            </a:r>
            <a:r>
              <a:rPr lang="en-US" altLang="zh-TW" dirty="0"/>
              <a:t>:</a:t>
            </a:r>
            <a:endParaRPr lang="en-US" altLang="zh-TW" sz="2000" dirty="0"/>
          </a:p>
          <a:p>
            <a:pPr marL="342900" lvl="1" indent="0">
              <a:buNone/>
            </a:pPr>
            <a:r>
              <a:rPr lang="en-US" altLang="zh-TW" sz="2000" dirty="0"/>
              <a:t>	</a:t>
            </a:r>
          </a:p>
          <a:p>
            <a:pPr marL="342900" lvl="1" indent="0">
              <a:buNone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342900" lvl="1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 marL="800100" lvl="1" indent="-457200">
              <a:buFont typeface="+mj-lt"/>
              <a:buAutoNum type="arabicPeriod"/>
            </a:pPr>
            <a:endParaRPr lang="en-US" altLang="zh-TW" sz="2000" dirty="0"/>
          </a:p>
          <a:p>
            <a:pPr marL="800100" lvl="1" indent="-457200">
              <a:buFont typeface="+mj-lt"/>
              <a:buAutoNum type="arabicPeriod"/>
            </a:pPr>
            <a:endParaRPr lang="en-US" altLang="zh-TW" sz="2000" dirty="0"/>
          </a:p>
        </p:txBody>
      </p:sp>
      <p:sp>
        <p:nvSpPr>
          <p:cNvPr id="4" name="內容版面配置區 6">
            <a:extLst>
              <a:ext uri="{FF2B5EF4-FFF2-40B4-BE49-F238E27FC236}">
                <a16:creationId xmlns:a16="http://schemas.microsoft.com/office/drawing/2014/main" id="{FD2763C3-B628-4830-B232-9ED31A731DFF}"/>
              </a:ext>
            </a:extLst>
          </p:cNvPr>
          <p:cNvSpPr txBox="1">
            <a:spLocks/>
          </p:cNvSpPr>
          <p:nvPr/>
        </p:nvSpPr>
        <p:spPr>
          <a:xfrm>
            <a:off x="301656" y="200465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9E4FF908-B6FD-4AA6-A450-52278458BCFE}"/>
              </a:ext>
            </a:extLst>
          </p:cNvPr>
          <p:cNvGrpSpPr/>
          <p:nvPr/>
        </p:nvGrpSpPr>
        <p:grpSpPr>
          <a:xfrm>
            <a:off x="1629219" y="3171641"/>
            <a:ext cx="5885562" cy="1431766"/>
            <a:chOff x="867803" y="2835202"/>
            <a:chExt cx="5727966" cy="1393428"/>
          </a:xfrm>
        </p:grpSpPr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id="{2EE71FF4-E7FF-4B5F-9379-B0FC1BBD618C}"/>
                </a:ext>
              </a:extLst>
            </p:cNvPr>
            <p:cNvGrpSpPr/>
            <p:nvPr/>
          </p:nvGrpSpPr>
          <p:grpSpPr>
            <a:xfrm>
              <a:off x="867803" y="2835202"/>
              <a:ext cx="5727966" cy="1393428"/>
              <a:chOff x="867802" y="2835201"/>
              <a:chExt cx="6365343" cy="1548481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86816D1D-E4EE-49E5-90DF-31DFBDB4E3B9}"/>
                  </a:ext>
                </a:extLst>
              </p:cNvPr>
              <p:cNvSpPr/>
              <p:nvPr/>
            </p:nvSpPr>
            <p:spPr>
              <a:xfrm>
                <a:off x="867802" y="4231282"/>
                <a:ext cx="924554" cy="1524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8" name="直線接點 7">
                <a:extLst>
                  <a:ext uri="{FF2B5EF4-FFF2-40B4-BE49-F238E27FC236}">
                    <a16:creationId xmlns:a16="http://schemas.microsoft.com/office/drawing/2014/main" id="{F8195274-5EF3-4D7C-B7EF-9327762CCE2A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 flipH="1">
                <a:off x="1330079" y="3226626"/>
                <a:ext cx="3496" cy="92463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11D9FAA5-06BC-431E-936F-6105CAA44E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1408" y="3226626"/>
                <a:ext cx="0" cy="1080856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1720AD16-2753-4E49-9A83-7F7B2E11A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0529" y="3226626"/>
                <a:ext cx="0" cy="1080856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0FD54CCB-235D-4BAD-BD04-6458E1A762CB}"/>
                  </a:ext>
                </a:extLst>
              </p:cNvPr>
              <p:cNvSpPr/>
              <p:nvPr/>
            </p:nvSpPr>
            <p:spPr>
              <a:xfrm>
                <a:off x="944002" y="4151256"/>
                <a:ext cx="772153" cy="127279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477CBCE3-4E9B-44A5-8374-516BC5DA7AF9}"/>
                  </a:ext>
                </a:extLst>
              </p:cNvPr>
              <p:cNvSpPr/>
              <p:nvPr/>
            </p:nvSpPr>
            <p:spPr>
              <a:xfrm>
                <a:off x="1001979" y="4072052"/>
                <a:ext cx="656198" cy="108165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9B77D68-AE7C-49BB-BC94-3B2AC719FC02}"/>
                  </a:ext>
                </a:extLst>
              </p:cNvPr>
              <p:cNvSpPr txBox="1"/>
              <p:nvPr/>
            </p:nvSpPr>
            <p:spPr>
              <a:xfrm>
                <a:off x="1150355" y="2925113"/>
                <a:ext cx="351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A</a:t>
                </a:r>
                <a:endParaRPr lang="zh-TW" altLang="en-US" dirty="0"/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AF78B8D-0BFA-4B6E-835F-E65259B0E1D1}"/>
                  </a:ext>
                </a:extLst>
              </p:cNvPr>
              <p:cNvSpPr txBox="1"/>
              <p:nvPr/>
            </p:nvSpPr>
            <p:spPr>
              <a:xfrm>
                <a:off x="2385414" y="2925113"/>
                <a:ext cx="3513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C</a:t>
                </a:r>
                <a:endParaRPr lang="zh-TW" altLang="en-US" dirty="0"/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F946C65-F36A-4E4F-94D5-D77F83B3473D}"/>
                  </a:ext>
                </a:extLst>
              </p:cNvPr>
              <p:cNvSpPr txBox="1"/>
              <p:nvPr/>
            </p:nvSpPr>
            <p:spPr>
              <a:xfrm>
                <a:off x="1802705" y="2925451"/>
                <a:ext cx="338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B</a:t>
                </a:r>
                <a:endParaRPr lang="zh-TW" altLang="en-US" dirty="0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90B866B4-C5ED-4EAF-BF16-83F03CC4C174}"/>
                  </a:ext>
                </a:extLst>
              </p:cNvPr>
              <p:cNvSpPr/>
              <p:nvPr/>
            </p:nvSpPr>
            <p:spPr>
              <a:xfrm>
                <a:off x="6004406" y="4150532"/>
                <a:ext cx="924554" cy="1524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A3557112-5F14-4BFB-B5FD-34115797D086}"/>
                  </a:ext>
                </a:extLst>
              </p:cNvPr>
              <p:cNvCxnSpPr>
                <a:cxnSpLocks/>
                <a:endCxn id="20" idx="0"/>
              </p:cNvCxnSpPr>
              <p:nvPr/>
            </p:nvCxnSpPr>
            <p:spPr>
              <a:xfrm flipH="1">
                <a:off x="6466683" y="3145876"/>
                <a:ext cx="3496" cy="92463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8C669CE6-55CE-49D5-88A2-0A6D6C8EA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2132" y="3161116"/>
                <a:ext cx="0" cy="1080856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4665E20A-7193-451C-B949-750DC1E79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7373" y="3145876"/>
                <a:ext cx="0" cy="1080856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6F0131D-C3B1-47B6-9ADF-E0A5C770BF75}"/>
                  </a:ext>
                </a:extLst>
              </p:cNvPr>
              <p:cNvSpPr/>
              <p:nvPr/>
            </p:nvSpPr>
            <p:spPr>
              <a:xfrm>
                <a:off x="6080606" y="4070506"/>
                <a:ext cx="772153" cy="127279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6264E939-016C-4E98-9306-6CA89AA798E0}"/>
                  </a:ext>
                </a:extLst>
              </p:cNvPr>
              <p:cNvSpPr/>
              <p:nvPr/>
            </p:nvSpPr>
            <p:spPr>
              <a:xfrm>
                <a:off x="6138583" y="3991302"/>
                <a:ext cx="656198" cy="108165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48FAA63-16DE-4393-85FC-74C0D7239700}"/>
                  </a:ext>
                </a:extLst>
              </p:cNvPr>
              <p:cNvSpPr txBox="1"/>
              <p:nvPr/>
            </p:nvSpPr>
            <p:spPr>
              <a:xfrm>
                <a:off x="5646708" y="2835201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A</a:t>
                </a:r>
                <a:endParaRPr lang="zh-TW" altLang="en-US" dirty="0"/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4979D9F-A80E-4EBE-BE66-D17748AFE56F}"/>
                  </a:ext>
                </a:extLst>
              </p:cNvPr>
              <p:cNvSpPr txBox="1"/>
              <p:nvPr/>
            </p:nvSpPr>
            <p:spPr>
              <a:xfrm>
                <a:off x="6881767" y="2835201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C</a:t>
                </a:r>
                <a:endParaRPr lang="zh-TW" altLang="en-US" dirty="0"/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9CAD729-5335-4A8E-A501-454406487767}"/>
                  </a:ext>
                </a:extLst>
              </p:cNvPr>
              <p:cNvSpPr txBox="1"/>
              <p:nvPr/>
            </p:nvSpPr>
            <p:spPr>
              <a:xfrm>
                <a:off x="6299058" y="2835539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B</a:t>
                </a:r>
                <a:endParaRPr lang="zh-TW" altLang="en-US" dirty="0"/>
              </a:p>
            </p:txBody>
          </p:sp>
          <p:cxnSp>
            <p:nvCxnSpPr>
              <p:cNvPr id="86" name="直線單箭頭接點 85">
                <a:extLst>
                  <a:ext uri="{FF2B5EF4-FFF2-40B4-BE49-F238E27FC236}">
                    <a16:creationId xmlns:a16="http://schemas.microsoft.com/office/drawing/2014/main" id="{5E9B69E1-3CDF-4F8A-9A7B-DCFD55959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7487" y="3746377"/>
                <a:ext cx="26725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DC46836E-DBC3-4D64-934E-C567C89B5110}"/>
                </a:ext>
              </a:extLst>
            </p:cNvPr>
            <p:cNvSpPr txBox="1"/>
            <p:nvPr/>
          </p:nvSpPr>
          <p:spPr>
            <a:xfrm>
              <a:off x="3451170" y="3316896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7 steps</a:t>
              </a:r>
              <a:endParaRPr lang="zh-TW" altLang="en-US" dirty="0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FD7568B-BCE9-4D1B-9B9E-4CC254ACC30F}"/>
              </a:ext>
            </a:extLst>
          </p:cNvPr>
          <p:cNvSpPr/>
          <p:nvPr/>
        </p:nvSpPr>
        <p:spPr>
          <a:xfrm>
            <a:off x="979014" y="2571803"/>
            <a:ext cx="6816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ighlight>
                  <a:srgbClr val="00FF00"/>
                </a:highlight>
              </a:rPr>
              <a:t>規則</a:t>
            </a:r>
            <a:r>
              <a:rPr lang="en-US" altLang="zh-TW" dirty="0">
                <a:highlight>
                  <a:srgbClr val="00FF00"/>
                </a:highlight>
              </a:rPr>
              <a:t>1:</a:t>
            </a:r>
            <a:r>
              <a:rPr lang="en-US" altLang="zh-TW" dirty="0"/>
              <a:t> (</a:t>
            </a:r>
            <a:r>
              <a:rPr lang="zh-TW" altLang="en-US" dirty="0"/>
              <a:t>起始</a:t>
            </a:r>
            <a:r>
              <a:rPr lang="en-US" altLang="zh-TW" dirty="0"/>
              <a:t>,</a:t>
            </a:r>
            <a:r>
              <a:rPr lang="zh-TW" altLang="en-US" dirty="0"/>
              <a:t>最終</a:t>
            </a:r>
            <a:r>
              <a:rPr lang="en-US" altLang="zh-TW" dirty="0"/>
              <a:t>)</a:t>
            </a:r>
            <a:r>
              <a:rPr lang="zh-TW" altLang="en-US" dirty="0"/>
              <a:t>河內塔的位置，在各組出場前由助教隨機決定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D97BD3C-AAAB-4DAD-94D6-9CEA1CA86D36}"/>
              </a:ext>
            </a:extLst>
          </p:cNvPr>
          <p:cNvSpPr/>
          <p:nvPr/>
        </p:nvSpPr>
        <p:spPr>
          <a:xfrm>
            <a:off x="979014" y="5004772"/>
            <a:ext cx="681612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highlight>
                  <a:srgbClr val="00FF00"/>
                </a:highlight>
              </a:rPr>
              <a:t>規則</a:t>
            </a:r>
            <a:r>
              <a:rPr lang="en-US" altLang="zh-TW" dirty="0">
                <a:highlight>
                  <a:srgbClr val="00FF00"/>
                </a:highlight>
              </a:rPr>
              <a:t>2:</a:t>
            </a:r>
            <a:r>
              <a:rPr lang="en-US" altLang="zh-TW" dirty="0"/>
              <a:t> </a:t>
            </a:r>
            <a:r>
              <a:rPr lang="zh-TW" altLang="en-US" dirty="0"/>
              <a:t>怕萬一實體競賽沒分數，有個備案，才舉行模擬競賽，不計分。</a:t>
            </a:r>
            <a:r>
              <a:rPr lang="zh-TW" altLang="en-US" dirty="0">
                <a:solidFill>
                  <a:srgbClr val="FF0000"/>
                </a:solidFill>
              </a:rPr>
              <a:t>必須加入障礙物</a:t>
            </a:r>
            <a:r>
              <a:rPr lang="zh-TW" altLang="en-US" dirty="0"/>
              <a:t>，形狀可自由發揮。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85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862F275-DBF1-469A-B66B-2CF0010A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2. Simulation</a:t>
            </a:r>
            <a:r>
              <a:rPr lang="zh-TW" altLang="en-US" dirty="0"/>
              <a:t> </a:t>
            </a:r>
            <a:r>
              <a:rPr lang="en-US" altLang="zh-TW" dirty="0"/>
              <a:t>Contest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DD94934-DE3C-4E75-8BF8-C46CC9E92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05" y="1825625"/>
            <a:ext cx="811604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Setup</a:t>
            </a:r>
          </a:p>
          <a:p>
            <a:pPr marL="342900" lvl="1" indent="0">
              <a:buNone/>
            </a:pPr>
            <a:endParaRPr lang="en-US" altLang="zh-TW" dirty="0"/>
          </a:p>
          <a:p>
            <a:pPr marL="800100" lvl="1" indent="-457200">
              <a:buFont typeface="+mj-lt"/>
              <a:buAutoNum type="arabicPeriod"/>
            </a:pPr>
            <a:r>
              <a:rPr lang="en-US" altLang="zh-TW" sz="2000" dirty="0"/>
              <a:t>Download the </a:t>
            </a:r>
            <a:r>
              <a:rPr lang="en-US" altLang="zh-TW" sz="2000" i="1" dirty="0">
                <a:solidFill>
                  <a:srgbClr val="FF0000"/>
                </a:solidFill>
              </a:rPr>
              <a:t>mesh</a:t>
            </a:r>
            <a:r>
              <a:rPr lang="en-US" altLang="zh-TW" sz="2000" dirty="0"/>
              <a:t> folder</a:t>
            </a:r>
            <a:r>
              <a:rPr lang="zh-TW" altLang="en-US" sz="2000" dirty="0"/>
              <a:t> </a:t>
            </a:r>
            <a:r>
              <a:rPr lang="en-US" altLang="zh-TW" sz="2000" dirty="0"/>
              <a:t>(from </a:t>
            </a:r>
            <a:r>
              <a:rPr lang="en-US" altLang="zh-TW" sz="2000" dirty="0" err="1"/>
              <a:t>elearn</a:t>
            </a:r>
            <a:r>
              <a:rPr lang="en-US" altLang="zh-TW" sz="2000" dirty="0"/>
              <a:t>) into </a:t>
            </a:r>
            <a:r>
              <a:rPr lang="en-US" altLang="zh-TW" sz="2000" dirty="0">
                <a:solidFill>
                  <a:srgbClr val="FF0000"/>
                </a:solidFill>
              </a:rPr>
              <a:t>/</a:t>
            </a:r>
            <a:r>
              <a:rPr lang="en-US" altLang="zh-TW" sz="2000" dirty="0" err="1">
                <a:solidFill>
                  <a:srgbClr val="FF0000"/>
                </a:solidFill>
              </a:rPr>
              <a:t>catkin_ws</a:t>
            </a:r>
            <a:r>
              <a:rPr lang="en-US" altLang="zh-TW" sz="2000" dirty="0">
                <a:solidFill>
                  <a:srgbClr val="FF0000"/>
                </a:solidFill>
              </a:rPr>
              <a:t>/</a:t>
            </a:r>
            <a:r>
              <a:rPr lang="en-US" altLang="zh-TW" sz="2000" dirty="0" err="1">
                <a:solidFill>
                  <a:srgbClr val="FF0000"/>
                </a:solidFill>
              </a:rPr>
              <a:t>src</a:t>
            </a:r>
            <a:r>
              <a:rPr lang="en-US" altLang="zh-TW" sz="2000" dirty="0">
                <a:solidFill>
                  <a:srgbClr val="FF0000"/>
                </a:solidFill>
              </a:rPr>
              <a:t>/</a:t>
            </a:r>
            <a:r>
              <a:rPr lang="en-US" altLang="zh-TW" sz="2000" dirty="0" err="1">
                <a:solidFill>
                  <a:srgbClr val="FF0000"/>
                </a:solidFill>
              </a:rPr>
              <a:t>myplan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marL="800100" lvl="1" indent="-457200">
              <a:buFont typeface="+mj-lt"/>
              <a:buAutoNum type="arabicPeriod"/>
            </a:pPr>
            <a:endParaRPr lang="en-US" altLang="zh-TW" sz="2000" dirty="0">
              <a:solidFill>
                <a:srgbClr val="FF0000"/>
              </a:solidFill>
            </a:endParaRPr>
          </a:p>
          <a:p>
            <a:pPr marL="800100" lvl="1" indent="-457200">
              <a:buFont typeface="+mj-lt"/>
              <a:buAutoNum type="arabicPeriod"/>
            </a:pPr>
            <a:r>
              <a:rPr lang="en-US" altLang="zh-TW" sz="2000" dirty="0"/>
              <a:t>Download the </a:t>
            </a:r>
            <a:r>
              <a:rPr lang="en-US" altLang="zh-TW" sz="2000" i="1" dirty="0">
                <a:solidFill>
                  <a:srgbClr val="FF0000"/>
                </a:solidFill>
              </a:rPr>
              <a:t>0_hanoi_planner.py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/>
              <a:t>and</a:t>
            </a:r>
            <a:r>
              <a:rPr lang="zh-TW" altLang="en-US" sz="2000" dirty="0"/>
              <a:t> </a:t>
            </a:r>
            <a:r>
              <a:rPr lang="en-US" altLang="zh-TW" sz="2000" i="1" dirty="0">
                <a:solidFill>
                  <a:srgbClr val="FF0000"/>
                </a:solidFill>
              </a:rPr>
              <a:t>0_hanoi_spawn_objects.py</a:t>
            </a:r>
            <a:r>
              <a:rPr lang="zh-TW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zh-TW" sz="2000" dirty="0"/>
              <a:t>files into </a:t>
            </a:r>
            <a:r>
              <a:rPr lang="en-US" altLang="zh-TW" sz="2000" dirty="0">
                <a:solidFill>
                  <a:srgbClr val="FF0000"/>
                </a:solidFill>
              </a:rPr>
              <a:t>/</a:t>
            </a:r>
            <a:r>
              <a:rPr lang="en-US" altLang="zh-TW" sz="2000" dirty="0" err="1">
                <a:solidFill>
                  <a:srgbClr val="FF0000"/>
                </a:solidFill>
              </a:rPr>
              <a:t>myplan</a:t>
            </a:r>
            <a:r>
              <a:rPr lang="en-US" altLang="zh-TW" sz="2000" dirty="0">
                <a:solidFill>
                  <a:srgbClr val="FF0000"/>
                </a:solidFill>
              </a:rPr>
              <a:t>/</a:t>
            </a:r>
            <a:r>
              <a:rPr lang="en-US" altLang="zh-TW" sz="2000" dirty="0" err="1">
                <a:solidFill>
                  <a:srgbClr val="FF0000"/>
                </a:solidFill>
              </a:rPr>
              <a:t>src</a:t>
            </a:r>
            <a:endParaRPr lang="en-US" altLang="zh-TW" sz="2000" dirty="0">
              <a:solidFill>
                <a:srgbClr val="FF0000"/>
              </a:solidFill>
            </a:endParaRPr>
          </a:p>
          <a:p>
            <a:pPr marL="800100" lvl="1" indent="-457200">
              <a:buFont typeface="+mj-lt"/>
              <a:buAutoNum type="arabicPeriod"/>
            </a:pPr>
            <a:endParaRPr lang="en-US" altLang="zh-TW" sz="2000" dirty="0"/>
          </a:p>
          <a:p>
            <a:r>
              <a:rPr lang="en-US" altLang="zh-TW" dirty="0"/>
              <a:t>Tutorial of how to spawn Hanoi towers in </a:t>
            </a:r>
            <a:r>
              <a:rPr lang="en-US" altLang="zh-TW" dirty="0" err="1"/>
              <a:t>Rviz</a:t>
            </a:r>
            <a:r>
              <a:rPr lang="en-US" altLang="zh-TW" dirty="0"/>
              <a:t> </a:t>
            </a:r>
          </a:p>
          <a:p>
            <a:pPr marL="342900" lvl="1" indent="0">
              <a:buNone/>
            </a:pPr>
            <a:endParaRPr lang="en-US" altLang="zh-TW" dirty="0"/>
          </a:p>
          <a:p>
            <a:pPr marL="800100" lvl="1" indent="-457200">
              <a:buFont typeface="+mj-lt"/>
              <a:buAutoNum type="arabicPeriod"/>
            </a:pPr>
            <a:r>
              <a:rPr lang="en-US" altLang="zh-TW" sz="2000" dirty="0"/>
              <a:t>&gt;&gt;</a:t>
            </a:r>
            <a:r>
              <a:rPr lang="en-US" altLang="zh-TW" sz="2000" i="1" dirty="0" err="1">
                <a:solidFill>
                  <a:srgbClr val="FF0000"/>
                </a:solidFill>
              </a:rPr>
              <a:t>roslaunch</a:t>
            </a:r>
            <a:r>
              <a:rPr lang="en-US" altLang="zh-TW" sz="2000" i="1" dirty="0">
                <a:solidFill>
                  <a:srgbClr val="FF0000"/>
                </a:solidFill>
              </a:rPr>
              <a:t> </a:t>
            </a:r>
            <a:r>
              <a:rPr lang="en-US" altLang="zh-TW" sz="2000" i="1" dirty="0" err="1">
                <a:solidFill>
                  <a:srgbClr val="FF0000"/>
                </a:solidFill>
              </a:rPr>
              <a:t>myplan</a:t>
            </a:r>
            <a:r>
              <a:rPr lang="en-US" altLang="zh-TW" sz="2000" i="1" dirty="0">
                <a:solidFill>
                  <a:srgbClr val="FF0000"/>
                </a:solidFill>
              </a:rPr>
              <a:t> 0_demo.launch</a:t>
            </a:r>
          </a:p>
          <a:p>
            <a:pPr marL="800100" lvl="1" indent="-457200">
              <a:buFont typeface="+mj-lt"/>
              <a:buAutoNum type="arabicPeriod"/>
            </a:pPr>
            <a:endParaRPr lang="en-US" altLang="zh-TW" sz="2000" i="1" dirty="0">
              <a:solidFill>
                <a:srgbClr val="FF0000"/>
              </a:solidFill>
            </a:endParaRPr>
          </a:p>
          <a:p>
            <a:pPr marL="800100" lvl="1" indent="-457200">
              <a:buFont typeface="+mj-lt"/>
              <a:buAutoNum type="arabicPeriod"/>
            </a:pPr>
            <a:r>
              <a:rPr lang="en-US" altLang="zh-TW" sz="2000" dirty="0"/>
              <a:t>&gt;&gt;</a:t>
            </a:r>
            <a:r>
              <a:rPr lang="en-US" altLang="zh-TW" sz="2000" i="1" dirty="0" err="1">
                <a:solidFill>
                  <a:srgbClr val="FF0000"/>
                </a:solidFill>
              </a:rPr>
              <a:t>rosrun</a:t>
            </a:r>
            <a:r>
              <a:rPr lang="en-US" altLang="zh-TW" sz="2000" i="1" dirty="0">
                <a:solidFill>
                  <a:srgbClr val="FF0000"/>
                </a:solidFill>
              </a:rPr>
              <a:t> </a:t>
            </a:r>
            <a:r>
              <a:rPr lang="en-US" altLang="zh-TW" sz="2000" i="1" dirty="0" err="1">
                <a:solidFill>
                  <a:srgbClr val="FF0000"/>
                </a:solidFill>
              </a:rPr>
              <a:t>myplan</a:t>
            </a:r>
            <a:r>
              <a:rPr lang="en-US" altLang="zh-TW" sz="2000" i="1" dirty="0">
                <a:solidFill>
                  <a:srgbClr val="FF0000"/>
                </a:solidFill>
              </a:rPr>
              <a:t> 0_hanoi_spawn_objects.py</a:t>
            </a:r>
            <a:endParaRPr lang="en-US" altLang="zh-TW" sz="2000" dirty="0"/>
          </a:p>
        </p:txBody>
      </p:sp>
      <p:sp>
        <p:nvSpPr>
          <p:cNvPr id="4" name="內容版面配置區 6">
            <a:extLst>
              <a:ext uri="{FF2B5EF4-FFF2-40B4-BE49-F238E27FC236}">
                <a16:creationId xmlns:a16="http://schemas.microsoft.com/office/drawing/2014/main" id="{FD2763C3-B628-4830-B232-9ED31A731DFF}"/>
              </a:ext>
            </a:extLst>
          </p:cNvPr>
          <p:cNvSpPr txBox="1">
            <a:spLocks/>
          </p:cNvSpPr>
          <p:nvPr/>
        </p:nvSpPr>
        <p:spPr>
          <a:xfrm>
            <a:off x="301656" y="200465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94FA9B5-C055-4147-9B58-C1B742B19D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1" t="6766" r="4809"/>
          <a:stretch/>
        </p:blipFill>
        <p:spPr>
          <a:xfrm>
            <a:off x="8001000" y="5004157"/>
            <a:ext cx="1143000" cy="185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9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圖片 112">
            <a:extLst>
              <a:ext uri="{FF2B5EF4-FFF2-40B4-BE49-F238E27FC236}">
                <a16:creationId xmlns:a16="http://schemas.microsoft.com/office/drawing/2014/main" id="{2AAA0063-1479-4E0D-A6E0-2D3AEB8DD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4000"/>
                    </a14:imgEffect>
                  </a14:imgLayer>
                </a14:imgProps>
              </a:ext>
            </a:extLst>
          </a:blip>
          <a:srcRect l="53814" t="42414" r="15138" b="15959"/>
          <a:stretch/>
        </p:blipFill>
        <p:spPr>
          <a:xfrm>
            <a:off x="7624618" y="3104973"/>
            <a:ext cx="1164889" cy="8949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D862F275-DBF1-469A-B66B-2CF0010A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altLang="zh-TW" dirty="0"/>
              <a:t>2. Simulation</a:t>
            </a:r>
            <a:r>
              <a:rPr lang="zh-TW" altLang="en-US" dirty="0"/>
              <a:t> </a:t>
            </a:r>
            <a:r>
              <a:rPr lang="en-US" altLang="zh-TW" dirty="0"/>
              <a:t>Contest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0DF15F-160C-4CFA-B6B9-AA8C4761F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2A45F9A-7A91-47E4-A3B1-CAD63A526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70778B1-2F82-465E-9B49-2A167D55E8F2}" type="slidenum">
              <a:rPr lang="zh-TW" altLang="en-US" smtClean="0"/>
              <a:t>9</a:t>
            </a:fld>
            <a:endParaRPr lang="zh-TW" altLang="en-US" dirty="0"/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C17E6433-591B-4FD9-A9BD-3F6E272214A1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0778B1-2F82-465E-9B49-2A167D55E8F2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grpSp>
        <p:nvGrpSpPr>
          <p:cNvPr id="107" name="群組 106">
            <a:extLst>
              <a:ext uri="{FF2B5EF4-FFF2-40B4-BE49-F238E27FC236}">
                <a16:creationId xmlns:a16="http://schemas.microsoft.com/office/drawing/2014/main" id="{ECA916C8-893D-48C6-A5F9-EF91370CC4B0}"/>
              </a:ext>
            </a:extLst>
          </p:cNvPr>
          <p:cNvGrpSpPr/>
          <p:nvPr/>
        </p:nvGrpSpPr>
        <p:grpSpPr>
          <a:xfrm>
            <a:off x="677379" y="2372699"/>
            <a:ext cx="6997192" cy="2081263"/>
            <a:chOff x="384302" y="2014559"/>
            <a:chExt cx="6997192" cy="2081263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D89EF56-8BDD-4559-A192-11CCC2E37BBF}"/>
                </a:ext>
              </a:extLst>
            </p:cNvPr>
            <p:cNvSpPr txBox="1"/>
            <p:nvPr/>
          </p:nvSpPr>
          <p:spPr>
            <a:xfrm>
              <a:off x="4871519" y="2727737"/>
              <a:ext cx="1529627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>
                  <a:sym typeface="Wingdings" panose="05000000000000000000" pitchFamily="2" charset="2"/>
                </a:rPr>
                <a:t>MoveIt</a:t>
              </a:r>
              <a:endParaRPr lang="en-US" altLang="zh-TW" dirty="0">
                <a:sym typeface="Wingdings" panose="05000000000000000000" pitchFamily="2" charset="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TW" sz="1200" dirty="0">
                  <a:sym typeface="Wingdings" panose="05000000000000000000" pitchFamily="2" charset="2"/>
                </a:rPr>
                <a:t>path-planning</a:t>
              </a:r>
            </a:p>
            <a:p>
              <a:r>
                <a:rPr lang="en-US" altLang="zh-TW" sz="1200" dirty="0">
                  <a:sym typeface="Wingdings" panose="05000000000000000000" pitchFamily="2" charset="2"/>
                </a:rPr>
                <a:t>    </a:t>
              </a:r>
              <a:r>
                <a:rPr lang="en-US" altLang="zh-TW" sz="1200" dirty="0" err="1">
                  <a:solidFill>
                    <a:srgbClr val="0070C0"/>
                  </a:solidFill>
                  <a:sym typeface="Wingdings" panose="05000000000000000000" pitchFamily="2" charset="2"/>
                </a:rPr>
                <a:t>go_to_joint_state</a:t>
              </a:r>
              <a:r>
                <a:rPr lang="en-US" altLang="zh-TW" sz="1200" dirty="0">
                  <a:solidFill>
                    <a:srgbClr val="0070C0"/>
                  </a:solidFill>
                  <a:sym typeface="Wingdings" panose="05000000000000000000" pitchFamily="2" charset="2"/>
                </a:rPr>
                <a:t>()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TW" sz="1200" dirty="0">
                  <a:sym typeface="Wingdings" panose="05000000000000000000" pitchFamily="2" charset="2"/>
                </a:rPr>
                <a:t>obstacle-avoidance</a:t>
              </a:r>
              <a:endParaRPr lang="zh-TW" altLang="en-US" sz="1200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454D89F-788C-47AF-951F-AE5C4C5B8DCA}"/>
                </a:ext>
              </a:extLst>
            </p:cNvPr>
            <p:cNvSpPr/>
            <p:nvPr/>
          </p:nvSpPr>
          <p:spPr>
            <a:xfrm>
              <a:off x="401424" y="2727737"/>
              <a:ext cx="1228221" cy="6771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zh-TW" sz="1400" dirty="0"/>
                <a:t>Spawn objects</a:t>
              </a:r>
            </a:p>
            <a:p>
              <a:pPr algn="ctr"/>
              <a:r>
                <a:rPr lang="en-US" altLang="zh-TW" sz="1200" dirty="0" err="1">
                  <a:solidFill>
                    <a:srgbClr val="00B050"/>
                  </a:solidFill>
                </a:rPr>
                <a:t>add_box</a:t>
              </a:r>
              <a:r>
                <a:rPr lang="en-US" altLang="zh-TW" sz="1200" dirty="0">
                  <a:solidFill>
                    <a:srgbClr val="00B050"/>
                  </a:solidFill>
                </a:rPr>
                <a:t>()</a:t>
              </a:r>
            </a:p>
            <a:p>
              <a:pPr algn="ctr"/>
              <a:r>
                <a:rPr lang="en-US" altLang="zh-TW" sz="1200" dirty="0" err="1">
                  <a:solidFill>
                    <a:srgbClr val="00B050"/>
                  </a:solidFill>
                </a:rPr>
                <a:t>add_mesh</a:t>
              </a:r>
              <a:r>
                <a:rPr lang="en-US" altLang="zh-TW" sz="1200" dirty="0">
                  <a:solidFill>
                    <a:srgbClr val="00B050"/>
                  </a:solidFill>
                </a:rPr>
                <a:t>()</a:t>
              </a:r>
              <a:endParaRPr lang="zh-TW" altLang="en-US" sz="1200" dirty="0">
                <a:solidFill>
                  <a:srgbClr val="00B050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1E11D03-9132-4B2F-8F94-22621924754C}"/>
                </a:ext>
              </a:extLst>
            </p:cNvPr>
            <p:cNvSpPr/>
            <p:nvPr/>
          </p:nvSpPr>
          <p:spPr>
            <a:xfrm>
              <a:off x="1770343" y="2820155"/>
              <a:ext cx="926122" cy="4924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sym typeface="Wingdings" panose="05000000000000000000" pitchFamily="2" charset="2"/>
                </a:rPr>
                <a:t>Hanoi</a:t>
              </a:r>
            </a:p>
            <a:p>
              <a:pPr algn="ctr"/>
              <a:r>
                <a:rPr lang="en-US" altLang="zh-TW" sz="1200" dirty="0" err="1">
                  <a:solidFill>
                    <a:srgbClr val="0070C0"/>
                  </a:solidFill>
                </a:rPr>
                <a:t>your_code</a:t>
              </a:r>
              <a:r>
                <a:rPr lang="en-US" altLang="zh-TW" sz="1200" dirty="0">
                  <a:solidFill>
                    <a:srgbClr val="0070C0"/>
                  </a:solidFill>
                </a:rPr>
                <a:t>()</a:t>
              </a:r>
              <a:endParaRPr lang="zh-TW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19706A3-8EF3-4452-A2F0-A581FD3E4A77}"/>
                </a:ext>
              </a:extLst>
            </p:cNvPr>
            <p:cNvSpPr/>
            <p:nvPr/>
          </p:nvSpPr>
          <p:spPr>
            <a:xfrm>
              <a:off x="3396504" y="2476558"/>
              <a:ext cx="1079370" cy="49244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>
                  <a:sym typeface="Wingdings" panose="05000000000000000000" pitchFamily="2" charset="2"/>
                </a:rPr>
                <a:t>IK</a:t>
              </a:r>
            </a:p>
            <a:p>
              <a:pPr algn="ctr"/>
              <a:r>
                <a:rPr lang="en-US" altLang="zh-TW" sz="1200" dirty="0">
                  <a:solidFill>
                    <a:srgbClr val="0070C0"/>
                  </a:solidFill>
                  <a:sym typeface="Wingdings" panose="05000000000000000000" pitchFamily="2" charset="2"/>
                </a:rPr>
                <a:t>Lab4_code()</a:t>
              </a:r>
              <a:endParaRPr lang="zh-TW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EF92582-4756-4D63-9568-10C2F3801CBD}"/>
                </a:ext>
              </a:extLst>
            </p:cNvPr>
            <p:cNvSpPr/>
            <p:nvPr/>
          </p:nvSpPr>
          <p:spPr>
            <a:xfrm>
              <a:off x="3398207" y="3086307"/>
              <a:ext cx="1213730" cy="6771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400" dirty="0"/>
                <a:t>Magnet on/off</a:t>
              </a:r>
            </a:p>
            <a:p>
              <a:pPr algn="ctr"/>
              <a:r>
                <a:rPr lang="en-US" altLang="zh-TW" sz="1200" dirty="0" err="1">
                  <a:solidFill>
                    <a:srgbClr val="7030A0"/>
                  </a:solidFill>
                </a:rPr>
                <a:t>attach_mesh</a:t>
              </a:r>
              <a:r>
                <a:rPr lang="en-US" altLang="zh-TW" sz="1200" dirty="0">
                  <a:solidFill>
                    <a:srgbClr val="7030A0"/>
                  </a:solidFill>
                </a:rPr>
                <a:t>()</a:t>
              </a:r>
            </a:p>
            <a:p>
              <a:pPr algn="ctr"/>
              <a:r>
                <a:rPr lang="en-US" altLang="zh-TW" sz="1200" dirty="0" err="1">
                  <a:solidFill>
                    <a:srgbClr val="7030A0"/>
                  </a:solidFill>
                </a:rPr>
                <a:t>detach_mesh</a:t>
              </a:r>
              <a:r>
                <a:rPr lang="en-US" altLang="zh-TW" sz="1200" dirty="0">
                  <a:solidFill>
                    <a:srgbClr val="7030A0"/>
                  </a:solidFill>
                </a:rPr>
                <a:t>()</a:t>
              </a:r>
              <a:endParaRPr lang="zh-TW" altLang="en-US" sz="1200" dirty="0">
                <a:solidFill>
                  <a:srgbClr val="7030A0"/>
                </a:solidFill>
              </a:endParaRP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9E4D47B7-A449-455A-88B4-4F4E184F9DBF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1629645" y="3066291"/>
              <a:ext cx="140698" cy="86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734DD9C-D61C-4F9D-B4A2-B068D22CB023}"/>
                </a:ext>
              </a:extLst>
            </p:cNvPr>
            <p:cNvCxnSpPr>
              <a:cxnSpLocks/>
              <a:stCxn id="7" idx="3"/>
              <a:endCxn id="113" idx="1"/>
            </p:cNvCxnSpPr>
            <p:nvPr/>
          </p:nvCxnSpPr>
          <p:spPr>
            <a:xfrm>
              <a:off x="6401146" y="3189402"/>
              <a:ext cx="930395" cy="4909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接點: 肘形 14">
              <a:extLst>
                <a:ext uri="{FF2B5EF4-FFF2-40B4-BE49-F238E27FC236}">
                  <a16:creationId xmlns:a16="http://schemas.microsoft.com/office/drawing/2014/main" id="{193318D3-7114-4B60-B21E-A05CC913AA32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4475874" y="2722780"/>
              <a:ext cx="395645" cy="46662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接點: 肘形 15">
              <a:extLst>
                <a:ext uri="{FF2B5EF4-FFF2-40B4-BE49-F238E27FC236}">
                  <a16:creationId xmlns:a16="http://schemas.microsoft.com/office/drawing/2014/main" id="{7A1B3AE1-A6FB-4918-93FE-3ECF9750F5DF}"/>
                </a:ext>
              </a:extLst>
            </p:cNvPr>
            <p:cNvCxnSpPr>
              <a:cxnSpLocks/>
              <a:stCxn id="11" idx="3"/>
              <a:endCxn id="7" idx="1"/>
            </p:cNvCxnSpPr>
            <p:nvPr/>
          </p:nvCxnSpPr>
          <p:spPr>
            <a:xfrm flipV="1">
              <a:off x="4611937" y="3189402"/>
              <a:ext cx="259582" cy="235459"/>
            </a:xfrm>
            <a:prstGeom prst="bentConnector3">
              <a:avLst>
                <a:gd name="adj1" fmla="val 2455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接點: 肘形 16">
              <a:extLst>
                <a:ext uri="{FF2B5EF4-FFF2-40B4-BE49-F238E27FC236}">
                  <a16:creationId xmlns:a16="http://schemas.microsoft.com/office/drawing/2014/main" id="{E88894EB-F6E3-4118-8319-3B01BF4DC5F6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2696465" y="2722780"/>
              <a:ext cx="700039" cy="343597"/>
            </a:xfrm>
            <a:prstGeom prst="bentConnector3">
              <a:avLst>
                <a:gd name="adj1" fmla="val 7757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接點: 肘形 17">
              <a:extLst>
                <a:ext uri="{FF2B5EF4-FFF2-40B4-BE49-F238E27FC236}">
                  <a16:creationId xmlns:a16="http://schemas.microsoft.com/office/drawing/2014/main" id="{7E4A8A28-C433-4B69-8E23-747C98D5286C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2696465" y="3066377"/>
              <a:ext cx="701742" cy="358484"/>
            </a:xfrm>
            <a:prstGeom prst="bentConnector3">
              <a:avLst>
                <a:gd name="adj1" fmla="val 77238"/>
              </a:avLst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A039CF5E-34F6-4089-9029-7A77F97D64D4}"/>
                </a:ext>
              </a:extLst>
            </p:cNvPr>
            <p:cNvSpPr txBox="1"/>
            <p:nvPr/>
          </p:nvSpPr>
          <p:spPr>
            <a:xfrm>
              <a:off x="4005072" y="2971800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81A9B92F-900F-47B5-AB30-CB5DC884B925}"/>
                    </a:ext>
                  </a:extLst>
                </p:cNvPr>
                <p:cNvSpPr txBox="1"/>
                <p:nvPr/>
              </p:nvSpPr>
              <p:spPr>
                <a:xfrm>
                  <a:off x="2669546" y="2014559"/>
                  <a:ext cx="573002" cy="1073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00" dirty="0">
                      <a:solidFill>
                        <a:schemeClr val="tx1"/>
                      </a:solidFill>
                    </a:rPr>
                    <a:t>a list of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sz="12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sz="12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12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𝑜𝑜𝑙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81A9B92F-900F-47B5-AB30-CB5DC884B9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9546" y="2014559"/>
                  <a:ext cx="573002" cy="1073371"/>
                </a:xfrm>
                <a:prstGeom prst="rect">
                  <a:avLst/>
                </a:prstGeom>
                <a:blipFill>
                  <a:blip r:embed="rId4"/>
                  <a:stretch>
                    <a:fillRect r="-212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A26F5560-E954-48EC-9985-BB692EC01FD5}"/>
                    </a:ext>
                  </a:extLst>
                </p:cNvPr>
                <p:cNvSpPr/>
                <p:nvPr/>
              </p:nvSpPr>
              <p:spPr>
                <a:xfrm>
                  <a:off x="6333929" y="3284770"/>
                  <a:ext cx="1047565" cy="4749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1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  <m:r>
                          <a:rPr lang="en-US" altLang="zh-TW" sz="12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1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1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b>
                        </m:sSub>
                      </m:oMath>
                    </m:oMathPara>
                  </a14:m>
                  <a:endParaRPr lang="en-US" altLang="zh-TW" sz="1200" b="1" dirty="0"/>
                </a:p>
                <a:p>
                  <a:r>
                    <a:rPr lang="en-US" altLang="zh-TW" sz="1200" dirty="0"/>
                    <a:t>(planned path)</a:t>
                  </a:r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A26F5560-E954-48EC-9985-BB692EC01F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3929" y="3284770"/>
                  <a:ext cx="1047565" cy="474938"/>
                </a:xfrm>
                <a:prstGeom prst="rect">
                  <a:avLst/>
                </a:prstGeom>
                <a:blipFill>
                  <a:blip r:embed="rId5"/>
                  <a:stretch>
                    <a:fillRect r="-2907" b="-89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8F9A2A81-64DE-49D5-9C53-51904079A427}"/>
                    </a:ext>
                  </a:extLst>
                </p:cNvPr>
                <p:cNvSpPr/>
                <p:nvPr/>
              </p:nvSpPr>
              <p:spPr>
                <a:xfrm>
                  <a:off x="4481823" y="2482935"/>
                  <a:ext cx="476797" cy="2902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2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TW" sz="12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b>
                        </m:sSub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8F9A2A81-64DE-49D5-9C53-51904079A4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1823" y="2482935"/>
                  <a:ext cx="476797" cy="2902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右大括弧 63">
              <a:extLst>
                <a:ext uri="{FF2B5EF4-FFF2-40B4-BE49-F238E27FC236}">
                  <a16:creationId xmlns:a16="http://schemas.microsoft.com/office/drawing/2014/main" id="{4D9D0C3C-484F-43EC-91A5-206944F879D6}"/>
                </a:ext>
              </a:extLst>
            </p:cNvPr>
            <p:cNvSpPr/>
            <p:nvPr/>
          </p:nvSpPr>
          <p:spPr>
            <a:xfrm rot="5400000">
              <a:off x="3453504" y="668480"/>
              <a:ext cx="358140" cy="6496543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315E3615-E02A-4833-8FF4-53EBF4E693EB}"/>
              </a:ext>
            </a:extLst>
          </p:cNvPr>
          <p:cNvSpPr txBox="1"/>
          <p:nvPr/>
        </p:nvSpPr>
        <p:spPr>
          <a:xfrm>
            <a:off x="499609" y="4591023"/>
            <a:ext cx="8289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Modify</a:t>
            </a:r>
            <a:r>
              <a:rPr lang="zh-TW" altLang="en-US" dirty="0"/>
              <a:t> </a:t>
            </a:r>
            <a:r>
              <a:rPr lang="en-US" altLang="zh-TW" dirty="0"/>
              <a:t>the </a:t>
            </a:r>
            <a:r>
              <a:rPr lang="en-US" altLang="zh-TW" dirty="0">
                <a:solidFill>
                  <a:srgbClr val="FF0000"/>
                </a:solidFill>
              </a:rPr>
              <a:t>sample code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en-US" altLang="zh-TW" dirty="0" err="1">
                <a:solidFill>
                  <a:srgbClr val="FF0000"/>
                </a:solidFill>
              </a:rPr>
              <a:t>myplan</a:t>
            </a:r>
            <a:r>
              <a:rPr lang="en-US" altLang="zh-TW" dirty="0">
                <a:solidFill>
                  <a:srgbClr val="FF0000"/>
                </a:solidFill>
              </a:rPr>
              <a:t>/</a:t>
            </a:r>
            <a:r>
              <a:rPr lang="en-US" altLang="zh-TW" dirty="0" err="1">
                <a:solidFill>
                  <a:srgbClr val="FF0000"/>
                </a:solidFill>
              </a:rPr>
              <a:t>src</a:t>
            </a:r>
            <a:r>
              <a:rPr lang="en-US" altLang="zh-TW" dirty="0">
                <a:solidFill>
                  <a:srgbClr val="FF0000"/>
                </a:solidFill>
              </a:rPr>
              <a:t>/0_hanoi_planner.py</a:t>
            </a:r>
            <a:r>
              <a:rPr lang="en-US" altLang="zh-TW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You should add some parts of  </a:t>
            </a:r>
            <a:r>
              <a:rPr lang="en-US" altLang="zh-TW" i="1" dirty="0">
                <a:solidFill>
                  <a:srgbClr val="FF0000"/>
                </a:solidFill>
              </a:rPr>
              <a:t>0_hanoi_spawn_objects.py</a:t>
            </a:r>
            <a:r>
              <a:rPr lang="en-US" altLang="zh-TW" dirty="0"/>
              <a:t> into</a:t>
            </a:r>
            <a:r>
              <a:rPr lang="zh-TW" altLang="en-US" dirty="0"/>
              <a:t> </a:t>
            </a:r>
            <a:r>
              <a:rPr lang="en-US" altLang="zh-TW" i="1" dirty="0">
                <a:solidFill>
                  <a:srgbClr val="FF0000"/>
                </a:solidFill>
              </a:rPr>
              <a:t>0_hanoi_planner.py</a:t>
            </a:r>
            <a:r>
              <a:rPr lang="en-US" altLang="zh-TW" i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99088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3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15674</TotalTime>
  <Words>1471</Words>
  <Application>Microsoft Office PowerPoint</Application>
  <PresentationFormat>如螢幕大小 (4:3)</PresentationFormat>
  <Paragraphs>279</Paragraphs>
  <Slides>25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3" baseType="lpstr">
      <vt:lpstr>新細明體</vt:lpstr>
      <vt:lpstr>標楷體</vt:lpstr>
      <vt:lpstr>Arial</vt:lpstr>
      <vt:lpstr>Calibri</vt:lpstr>
      <vt:lpstr>Cambria Math</vt:lpstr>
      <vt:lpstr>Times New Roman</vt:lpstr>
      <vt:lpstr>Wingdings</vt:lpstr>
      <vt:lpstr>Office 佈景主題</vt:lpstr>
      <vt:lpstr>  Project Competition </vt:lpstr>
      <vt:lpstr>Outline</vt:lpstr>
      <vt:lpstr>1. Schedule</vt:lpstr>
      <vt:lpstr>2. Simulation Contest</vt:lpstr>
      <vt:lpstr>2. Simulation Contest</vt:lpstr>
      <vt:lpstr>2. Simulation Contest</vt:lpstr>
      <vt:lpstr>2. Simulation Contest</vt:lpstr>
      <vt:lpstr>2. Simulation Contest</vt:lpstr>
      <vt:lpstr>2. Simulation Contest</vt:lpstr>
      <vt:lpstr>2. Simulation Contest</vt:lpstr>
      <vt:lpstr>3. Real Arm Contest</vt:lpstr>
      <vt:lpstr>3. Real Arm Contest</vt:lpstr>
      <vt:lpstr>3. Real Arm Contest</vt:lpstr>
      <vt:lpstr>3. Real Arm Contest</vt:lpstr>
      <vt:lpstr>3. Real Arm Contest</vt:lpstr>
      <vt:lpstr>3. Real Arm Contest</vt:lpstr>
      <vt:lpstr>3. Real Arm Contest</vt:lpstr>
      <vt:lpstr>To be released…</vt:lpstr>
      <vt:lpstr>舊競賽規則參考</vt:lpstr>
      <vt:lpstr>舊競賽規則參考</vt:lpstr>
      <vt:lpstr>舊競賽規則參考</vt:lpstr>
      <vt:lpstr>舊競賽規則參考</vt:lpstr>
      <vt:lpstr>舊賽程表參考</vt:lpstr>
      <vt:lpstr>舊賽程表參考</vt:lpstr>
      <vt:lpstr>4. 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TX2發放&amp;ROS安裝與介紹</dc:title>
  <dc:creator>BreezeCat</dc:creator>
  <cp:lastModifiedBy>董祐華</cp:lastModifiedBy>
  <cp:revision>1675</cp:revision>
  <dcterms:created xsi:type="dcterms:W3CDTF">2020-03-08T06:01:44Z</dcterms:created>
  <dcterms:modified xsi:type="dcterms:W3CDTF">2024-05-22T09:11:05Z</dcterms:modified>
</cp:coreProperties>
</file>